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902" r:id="rId2"/>
    <p:sldId id="310" r:id="rId3"/>
    <p:sldId id="306" r:id="rId4"/>
    <p:sldId id="313" r:id="rId5"/>
    <p:sldId id="307" r:id="rId6"/>
    <p:sldId id="308" r:id="rId7"/>
    <p:sldId id="271" r:id="rId8"/>
    <p:sldId id="269" r:id="rId9"/>
    <p:sldId id="270" r:id="rId10"/>
    <p:sldId id="314" r:id="rId11"/>
    <p:sldId id="900" r:id="rId12"/>
    <p:sldId id="315" r:id="rId13"/>
    <p:sldId id="316" r:id="rId14"/>
    <p:sldId id="279" r:id="rId15"/>
    <p:sldId id="280" r:id="rId16"/>
    <p:sldId id="274" r:id="rId17"/>
    <p:sldId id="296" r:id="rId18"/>
    <p:sldId id="297" r:id="rId19"/>
    <p:sldId id="298" r:id="rId20"/>
    <p:sldId id="317" r:id="rId21"/>
    <p:sldId id="318" r:id="rId22"/>
    <p:sldId id="319" r:id="rId23"/>
    <p:sldId id="897" r:id="rId24"/>
    <p:sldId id="899" r:id="rId25"/>
    <p:sldId id="328" r:id="rId26"/>
    <p:sldId id="90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snapToGrid="0">
      <p:cViewPr varScale="1">
        <p:scale>
          <a:sx n="48" d="100"/>
          <a:sy n="48" d="100"/>
        </p:scale>
        <p:origin x="65" y="8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61353-A528-DF6E-906B-3BECA10D561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9A9E0B8-B5A9-B8AD-640D-4316E07682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5C24BA9-27EC-6A25-3518-253A97EE0FC4}"/>
              </a:ext>
            </a:extLst>
          </p:cNvPr>
          <p:cNvSpPr>
            <a:spLocks noGrp="1"/>
          </p:cNvSpPr>
          <p:nvPr>
            <p:ph type="dt" sz="half" idx="10"/>
          </p:nvPr>
        </p:nvSpPr>
        <p:spPr/>
        <p:txBody>
          <a:bodyPr/>
          <a:lstStyle/>
          <a:p>
            <a:fld id="{57116A44-91E2-4A99-9D9D-5291695F999D}" type="datetimeFigureOut">
              <a:rPr lang="en-IN" smtClean="0"/>
              <a:t>14-11-2022</a:t>
            </a:fld>
            <a:endParaRPr lang="en-IN"/>
          </a:p>
        </p:txBody>
      </p:sp>
      <p:sp>
        <p:nvSpPr>
          <p:cNvPr id="5" name="Footer Placeholder 4">
            <a:extLst>
              <a:ext uri="{FF2B5EF4-FFF2-40B4-BE49-F238E27FC236}">
                <a16:creationId xmlns:a16="http://schemas.microsoft.com/office/drawing/2014/main" id="{47829AF9-C4EF-EF37-0150-C9B20B105A9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C28CFF-2792-7634-80BC-4BAC2DE4561A}"/>
              </a:ext>
            </a:extLst>
          </p:cNvPr>
          <p:cNvSpPr>
            <a:spLocks noGrp="1"/>
          </p:cNvSpPr>
          <p:nvPr>
            <p:ph type="sldNum" sz="quarter" idx="12"/>
          </p:nvPr>
        </p:nvSpPr>
        <p:spPr/>
        <p:txBody>
          <a:bodyPr/>
          <a:lstStyle/>
          <a:p>
            <a:fld id="{868D8460-191E-42C1-B80E-14E740F441A6}" type="slidenum">
              <a:rPr lang="en-IN" smtClean="0"/>
              <a:t>‹#›</a:t>
            </a:fld>
            <a:endParaRPr lang="en-IN"/>
          </a:p>
        </p:txBody>
      </p:sp>
    </p:spTree>
    <p:extLst>
      <p:ext uri="{BB962C8B-B14F-4D97-AF65-F5344CB8AC3E}">
        <p14:creationId xmlns:p14="http://schemas.microsoft.com/office/powerpoint/2010/main" val="35191452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6A97-18B7-252F-FFA7-74D56E6EEF3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6F3EDDC-7785-15C9-5EDD-63782F17ABD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5181411-20BC-7C39-00AD-B16D60B5F24D}"/>
              </a:ext>
            </a:extLst>
          </p:cNvPr>
          <p:cNvSpPr>
            <a:spLocks noGrp="1"/>
          </p:cNvSpPr>
          <p:nvPr>
            <p:ph type="dt" sz="half" idx="10"/>
          </p:nvPr>
        </p:nvSpPr>
        <p:spPr/>
        <p:txBody>
          <a:bodyPr/>
          <a:lstStyle/>
          <a:p>
            <a:fld id="{57116A44-91E2-4A99-9D9D-5291695F999D}" type="datetimeFigureOut">
              <a:rPr lang="en-IN" smtClean="0"/>
              <a:t>14-11-2022</a:t>
            </a:fld>
            <a:endParaRPr lang="en-IN"/>
          </a:p>
        </p:txBody>
      </p:sp>
      <p:sp>
        <p:nvSpPr>
          <p:cNvPr id="5" name="Footer Placeholder 4">
            <a:extLst>
              <a:ext uri="{FF2B5EF4-FFF2-40B4-BE49-F238E27FC236}">
                <a16:creationId xmlns:a16="http://schemas.microsoft.com/office/drawing/2014/main" id="{207FE109-1AF6-4BAA-4AA3-44947AF9F6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6C9DDAC-1FFE-D502-E74E-BEA806026040}"/>
              </a:ext>
            </a:extLst>
          </p:cNvPr>
          <p:cNvSpPr>
            <a:spLocks noGrp="1"/>
          </p:cNvSpPr>
          <p:nvPr>
            <p:ph type="sldNum" sz="quarter" idx="12"/>
          </p:nvPr>
        </p:nvSpPr>
        <p:spPr/>
        <p:txBody>
          <a:bodyPr/>
          <a:lstStyle/>
          <a:p>
            <a:fld id="{868D8460-191E-42C1-B80E-14E740F441A6}" type="slidenum">
              <a:rPr lang="en-IN" smtClean="0"/>
              <a:t>‹#›</a:t>
            </a:fld>
            <a:endParaRPr lang="en-IN"/>
          </a:p>
        </p:txBody>
      </p:sp>
    </p:spTree>
    <p:extLst>
      <p:ext uri="{BB962C8B-B14F-4D97-AF65-F5344CB8AC3E}">
        <p14:creationId xmlns:p14="http://schemas.microsoft.com/office/powerpoint/2010/main" val="2306130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E8F0EE-EADF-23BD-E87E-3BA1EED5D59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C81F4FE-A457-915F-5327-6E27E428D9F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2957372-F8DA-E404-6AFF-D22781E6063E}"/>
              </a:ext>
            </a:extLst>
          </p:cNvPr>
          <p:cNvSpPr>
            <a:spLocks noGrp="1"/>
          </p:cNvSpPr>
          <p:nvPr>
            <p:ph type="dt" sz="half" idx="10"/>
          </p:nvPr>
        </p:nvSpPr>
        <p:spPr/>
        <p:txBody>
          <a:bodyPr/>
          <a:lstStyle/>
          <a:p>
            <a:fld id="{57116A44-91E2-4A99-9D9D-5291695F999D}" type="datetimeFigureOut">
              <a:rPr lang="en-IN" smtClean="0"/>
              <a:t>14-11-2022</a:t>
            </a:fld>
            <a:endParaRPr lang="en-IN"/>
          </a:p>
        </p:txBody>
      </p:sp>
      <p:sp>
        <p:nvSpPr>
          <p:cNvPr id="5" name="Footer Placeholder 4">
            <a:extLst>
              <a:ext uri="{FF2B5EF4-FFF2-40B4-BE49-F238E27FC236}">
                <a16:creationId xmlns:a16="http://schemas.microsoft.com/office/drawing/2014/main" id="{11DAC239-A673-6676-253F-4C884BAC48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7580757-2CA2-F746-1275-C2912E4A6094}"/>
              </a:ext>
            </a:extLst>
          </p:cNvPr>
          <p:cNvSpPr>
            <a:spLocks noGrp="1"/>
          </p:cNvSpPr>
          <p:nvPr>
            <p:ph type="sldNum" sz="quarter" idx="12"/>
          </p:nvPr>
        </p:nvSpPr>
        <p:spPr/>
        <p:txBody>
          <a:bodyPr/>
          <a:lstStyle/>
          <a:p>
            <a:fld id="{868D8460-191E-42C1-B80E-14E740F441A6}" type="slidenum">
              <a:rPr lang="en-IN" smtClean="0"/>
              <a:t>‹#›</a:t>
            </a:fld>
            <a:endParaRPr lang="en-IN"/>
          </a:p>
        </p:txBody>
      </p:sp>
    </p:spTree>
    <p:extLst>
      <p:ext uri="{BB962C8B-B14F-4D97-AF65-F5344CB8AC3E}">
        <p14:creationId xmlns:p14="http://schemas.microsoft.com/office/powerpoint/2010/main" val="3006570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98444-E68F-6236-FA27-1C04A0F638E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8D50813-D3D0-0011-2FE6-2BCC14874D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9C027F6-BDD1-7BCA-09A5-EB9272FA1646}"/>
              </a:ext>
            </a:extLst>
          </p:cNvPr>
          <p:cNvSpPr>
            <a:spLocks noGrp="1"/>
          </p:cNvSpPr>
          <p:nvPr>
            <p:ph type="dt" sz="half" idx="10"/>
          </p:nvPr>
        </p:nvSpPr>
        <p:spPr/>
        <p:txBody>
          <a:bodyPr/>
          <a:lstStyle/>
          <a:p>
            <a:fld id="{57116A44-91E2-4A99-9D9D-5291695F999D}" type="datetimeFigureOut">
              <a:rPr lang="en-IN" smtClean="0"/>
              <a:t>14-11-2022</a:t>
            </a:fld>
            <a:endParaRPr lang="en-IN"/>
          </a:p>
        </p:txBody>
      </p:sp>
      <p:sp>
        <p:nvSpPr>
          <p:cNvPr id="5" name="Footer Placeholder 4">
            <a:extLst>
              <a:ext uri="{FF2B5EF4-FFF2-40B4-BE49-F238E27FC236}">
                <a16:creationId xmlns:a16="http://schemas.microsoft.com/office/drawing/2014/main" id="{4CD1C0A3-F262-9A92-B1AA-28DE6EB6197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9F582A4-4080-375A-34B5-2B534FFA9984}"/>
              </a:ext>
            </a:extLst>
          </p:cNvPr>
          <p:cNvSpPr>
            <a:spLocks noGrp="1"/>
          </p:cNvSpPr>
          <p:nvPr>
            <p:ph type="sldNum" sz="quarter" idx="12"/>
          </p:nvPr>
        </p:nvSpPr>
        <p:spPr/>
        <p:txBody>
          <a:bodyPr/>
          <a:lstStyle/>
          <a:p>
            <a:fld id="{868D8460-191E-42C1-B80E-14E740F441A6}" type="slidenum">
              <a:rPr lang="en-IN" smtClean="0"/>
              <a:t>‹#›</a:t>
            </a:fld>
            <a:endParaRPr lang="en-IN"/>
          </a:p>
        </p:txBody>
      </p:sp>
    </p:spTree>
    <p:extLst>
      <p:ext uri="{BB962C8B-B14F-4D97-AF65-F5344CB8AC3E}">
        <p14:creationId xmlns:p14="http://schemas.microsoft.com/office/powerpoint/2010/main" val="601267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5E26E-9831-B6DE-380D-F9A3C7FDC5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56AED73-F354-247F-48DA-9FCE74DE57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20A83A-C1CA-6CA6-7026-89C123CF02A1}"/>
              </a:ext>
            </a:extLst>
          </p:cNvPr>
          <p:cNvSpPr>
            <a:spLocks noGrp="1"/>
          </p:cNvSpPr>
          <p:nvPr>
            <p:ph type="dt" sz="half" idx="10"/>
          </p:nvPr>
        </p:nvSpPr>
        <p:spPr/>
        <p:txBody>
          <a:bodyPr/>
          <a:lstStyle/>
          <a:p>
            <a:fld id="{57116A44-91E2-4A99-9D9D-5291695F999D}" type="datetimeFigureOut">
              <a:rPr lang="en-IN" smtClean="0"/>
              <a:t>14-11-2022</a:t>
            </a:fld>
            <a:endParaRPr lang="en-IN"/>
          </a:p>
        </p:txBody>
      </p:sp>
      <p:sp>
        <p:nvSpPr>
          <p:cNvPr id="5" name="Footer Placeholder 4">
            <a:extLst>
              <a:ext uri="{FF2B5EF4-FFF2-40B4-BE49-F238E27FC236}">
                <a16:creationId xmlns:a16="http://schemas.microsoft.com/office/drawing/2014/main" id="{9729D546-CB25-E143-0F4E-E6CF7853E5F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47231C-081B-5640-96F9-3D3B3E045390}"/>
              </a:ext>
            </a:extLst>
          </p:cNvPr>
          <p:cNvSpPr>
            <a:spLocks noGrp="1"/>
          </p:cNvSpPr>
          <p:nvPr>
            <p:ph type="sldNum" sz="quarter" idx="12"/>
          </p:nvPr>
        </p:nvSpPr>
        <p:spPr/>
        <p:txBody>
          <a:bodyPr/>
          <a:lstStyle/>
          <a:p>
            <a:fld id="{868D8460-191E-42C1-B80E-14E740F441A6}" type="slidenum">
              <a:rPr lang="en-IN" smtClean="0"/>
              <a:t>‹#›</a:t>
            </a:fld>
            <a:endParaRPr lang="en-IN"/>
          </a:p>
        </p:txBody>
      </p:sp>
    </p:spTree>
    <p:extLst>
      <p:ext uri="{BB962C8B-B14F-4D97-AF65-F5344CB8AC3E}">
        <p14:creationId xmlns:p14="http://schemas.microsoft.com/office/powerpoint/2010/main" val="2816018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579EB-1766-9BE9-55A1-6E371A98E8D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8E4B412-FF38-457D-6CB4-1B32508CD74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F5B47E4-B4D3-423F-4472-F4EFF54EC9B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452BC06-9A40-CCCC-4845-1A3950FEC751}"/>
              </a:ext>
            </a:extLst>
          </p:cNvPr>
          <p:cNvSpPr>
            <a:spLocks noGrp="1"/>
          </p:cNvSpPr>
          <p:nvPr>
            <p:ph type="dt" sz="half" idx="10"/>
          </p:nvPr>
        </p:nvSpPr>
        <p:spPr/>
        <p:txBody>
          <a:bodyPr/>
          <a:lstStyle/>
          <a:p>
            <a:fld id="{57116A44-91E2-4A99-9D9D-5291695F999D}" type="datetimeFigureOut">
              <a:rPr lang="en-IN" smtClean="0"/>
              <a:t>14-11-2022</a:t>
            </a:fld>
            <a:endParaRPr lang="en-IN"/>
          </a:p>
        </p:txBody>
      </p:sp>
      <p:sp>
        <p:nvSpPr>
          <p:cNvPr id="6" name="Footer Placeholder 5">
            <a:extLst>
              <a:ext uri="{FF2B5EF4-FFF2-40B4-BE49-F238E27FC236}">
                <a16:creationId xmlns:a16="http://schemas.microsoft.com/office/drawing/2014/main" id="{353CF911-9C8E-3588-5E42-B807ADF7FCF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51C9023-3DD9-7FC9-8DE1-2EDD9D21209A}"/>
              </a:ext>
            </a:extLst>
          </p:cNvPr>
          <p:cNvSpPr>
            <a:spLocks noGrp="1"/>
          </p:cNvSpPr>
          <p:nvPr>
            <p:ph type="sldNum" sz="quarter" idx="12"/>
          </p:nvPr>
        </p:nvSpPr>
        <p:spPr/>
        <p:txBody>
          <a:bodyPr/>
          <a:lstStyle/>
          <a:p>
            <a:fld id="{868D8460-191E-42C1-B80E-14E740F441A6}" type="slidenum">
              <a:rPr lang="en-IN" smtClean="0"/>
              <a:t>‹#›</a:t>
            </a:fld>
            <a:endParaRPr lang="en-IN"/>
          </a:p>
        </p:txBody>
      </p:sp>
    </p:spTree>
    <p:extLst>
      <p:ext uri="{BB962C8B-B14F-4D97-AF65-F5344CB8AC3E}">
        <p14:creationId xmlns:p14="http://schemas.microsoft.com/office/powerpoint/2010/main" val="4090583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7AF7A-E3E0-DF7A-3E97-79F4F4D5CB8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227CE2F-4143-8515-10CD-DE7849B401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5A6FA3-CCEF-2C77-8861-DC73B65868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62CFD16-B994-F596-47BB-1EEB1CAF2E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0D4400-4CCA-CEEB-B491-07DB9686F7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69A532E-A644-6A9A-B5FA-17A55AAC5F68}"/>
              </a:ext>
            </a:extLst>
          </p:cNvPr>
          <p:cNvSpPr>
            <a:spLocks noGrp="1"/>
          </p:cNvSpPr>
          <p:nvPr>
            <p:ph type="dt" sz="half" idx="10"/>
          </p:nvPr>
        </p:nvSpPr>
        <p:spPr/>
        <p:txBody>
          <a:bodyPr/>
          <a:lstStyle/>
          <a:p>
            <a:fld id="{57116A44-91E2-4A99-9D9D-5291695F999D}" type="datetimeFigureOut">
              <a:rPr lang="en-IN" smtClean="0"/>
              <a:t>14-11-2022</a:t>
            </a:fld>
            <a:endParaRPr lang="en-IN"/>
          </a:p>
        </p:txBody>
      </p:sp>
      <p:sp>
        <p:nvSpPr>
          <p:cNvPr id="8" name="Footer Placeholder 7">
            <a:extLst>
              <a:ext uri="{FF2B5EF4-FFF2-40B4-BE49-F238E27FC236}">
                <a16:creationId xmlns:a16="http://schemas.microsoft.com/office/drawing/2014/main" id="{9B0D9E35-8B73-23DD-DD1B-0EC24F6730C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A922590-A463-D998-7387-7D68CD2350A7}"/>
              </a:ext>
            </a:extLst>
          </p:cNvPr>
          <p:cNvSpPr>
            <a:spLocks noGrp="1"/>
          </p:cNvSpPr>
          <p:nvPr>
            <p:ph type="sldNum" sz="quarter" idx="12"/>
          </p:nvPr>
        </p:nvSpPr>
        <p:spPr/>
        <p:txBody>
          <a:bodyPr/>
          <a:lstStyle/>
          <a:p>
            <a:fld id="{868D8460-191E-42C1-B80E-14E740F441A6}" type="slidenum">
              <a:rPr lang="en-IN" smtClean="0"/>
              <a:t>‹#›</a:t>
            </a:fld>
            <a:endParaRPr lang="en-IN"/>
          </a:p>
        </p:txBody>
      </p:sp>
    </p:spTree>
    <p:extLst>
      <p:ext uri="{BB962C8B-B14F-4D97-AF65-F5344CB8AC3E}">
        <p14:creationId xmlns:p14="http://schemas.microsoft.com/office/powerpoint/2010/main" val="4052918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A2E0D-FB5C-421A-AE1C-9E52EE5CBB7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37681CC-1E13-FC9B-F684-2C6775CABF15}"/>
              </a:ext>
            </a:extLst>
          </p:cNvPr>
          <p:cNvSpPr>
            <a:spLocks noGrp="1"/>
          </p:cNvSpPr>
          <p:nvPr>
            <p:ph type="dt" sz="half" idx="10"/>
          </p:nvPr>
        </p:nvSpPr>
        <p:spPr/>
        <p:txBody>
          <a:bodyPr/>
          <a:lstStyle/>
          <a:p>
            <a:fld id="{57116A44-91E2-4A99-9D9D-5291695F999D}" type="datetimeFigureOut">
              <a:rPr lang="en-IN" smtClean="0"/>
              <a:t>14-11-2022</a:t>
            </a:fld>
            <a:endParaRPr lang="en-IN"/>
          </a:p>
        </p:txBody>
      </p:sp>
      <p:sp>
        <p:nvSpPr>
          <p:cNvPr id="4" name="Footer Placeholder 3">
            <a:extLst>
              <a:ext uri="{FF2B5EF4-FFF2-40B4-BE49-F238E27FC236}">
                <a16:creationId xmlns:a16="http://schemas.microsoft.com/office/drawing/2014/main" id="{CC06FBF8-A035-8E67-D58C-716A013D94A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C512DF3-A114-3A5C-4A77-D2307CFAA235}"/>
              </a:ext>
            </a:extLst>
          </p:cNvPr>
          <p:cNvSpPr>
            <a:spLocks noGrp="1"/>
          </p:cNvSpPr>
          <p:nvPr>
            <p:ph type="sldNum" sz="quarter" idx="12"/>
          </p:nvPr>
        </p:nvSpPr>
        <p:spPr/>
        <p:txBody>
          <a:bodyPr/>
          <a:lstStyle/>
          <a:p>
            <a:fld id="{868D8460-191E-42C1-B80E-14E740F441A6}" type="slidenum">
              <a:rPr lang="en-IN" smtClean="0"/>
              <a:t>‹#›</a:t>
            </a:fld>
            <a:endParaRPr lang="en-IN"/>
          </a:p>
        </p:txBody>
      </p:sp>
    </p:spTree>
    <p:extLst>
      <p:ext uri="{BB962C8B-B14F-4D97-AF65-F5344CB8AC3E}">
        <p14:creationId xmlns:p14="http://schemas.microsoft.com/office/powerpoint/2010/main" val="1805399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3E4F70-91DF-8144-27E8-81C520EC1649}"/>
              </a:ext>
            </a:extLst>
          </p:cNvPr>
          <p:cNvSpPr>
            <a:spLocks noGrp="1"/>
          </p:cNvSpPr>
          <p:nvPr>
            <p:ph type="dt" sz="half" idx="10"/>
          </p:nvPr>
        </p:nvSpPr>
        <p:spPr/>
        <p:txBody>
          <a:bodyPr/>
          <a:lstStyle/>
          <a:p>
            <a:fld id="{57116A44-91E2-4A99-9D9D-5291695F999D}" type="datetimeFigureOut">
              <a:rPr lang="en-IN" smtClean="0"/>
              <a:t>14-11-2022</a:t>
            </a:fld>
            <a:endParaRPr lang="en-IN"/>
          </a:p>
        </p:txBody>
      </p:sp>
      <p:sp>
        <p:nvSpPr>
          <p:cNvPr id="3" name="Footer Placeholder 2">
            <a:extLst>
              <a:ext uri="{FF2B5EF4-FFF2-40B4-BE49-F238E27FC236}">
                <a16:creationId xmlns:a16="http://schemas.microsoft.com/office/drawing/2014/main" id="{B42613CF-63B7-93C9-B2FF-662EC227ADE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970E529-89AE-6B9D-DA9A-C5EDEDF48CB5}"/>
              </a:ext>
            </a:extLst>
          </p:cNvPr>
          <p:cNvSpPr>
            <a:spLocks noGrp="1"/>
          </p:cNvSpPr>
          <p:nvPr>
            <p:ph type="sldNum" sz="quarter" idx="12"/>
          </p:nvPr>
        </p:nvSpPr>
        <p:spPr/>
        <p:txBody>
          <a:bodyPr/>
          <a:lstStyle/>
          <a:p>
            <a:fld id="{868D8460-191E-42C1-B80E-14E740F441A6}" type="slidenum">
              <a:rPr lang="en-IN" smtClean="0"/>
              <a:t>‹#›</a:t>
            </a:fld>
            <a:endParaRPr lang="en-IN"/>
          </a:p>
        </p:txBody>
      </p:sp>
    </p:spTree>
    <p:extLst>
      <p:ext uri="{BB962C8B-B14F-4D97-AF65-F5344CB8AC3E}">
        <p14:creationId xmlns:p14="http://schemas.microsoft.com/office/powerpoint/2010/main" val="2403609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2F34E-7DCB-38ED-90B7-31039EA427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2EA1AC4-826D-E9E8-30D0-FFF30FB7F5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10222D8-9652-1006-80F8-71F58E400C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5D6BCB-7849-3CE7-5C7F-DD98FEE823BF}"/>
              </a:ext>
            </a:extLst>
          </p:cNvPr>
          <p:cNvSpPr>
            <a:spLocks noGrp="1"/>
          </p:cNvSpPr>
          <p:nvPr>
            <p:ph type="dt" sz="half" idx="10"/>
          </p:nvPr>
        </p:nvSpPr>
        <p:spPr/>
        <p:txBody>
          <a:bodyPr/>
          <a:lstStyle/>
          <a:p>
            <a:fld id="{57116A44-91E2-4A99-9D9D-5291695F999D}" type="datetimeFigureOut">
              <a:rPr lang="en-IN" smtClean="0"/>
              <a:t>14-11-2022</a:t>
            </a:fld>
            <a:endParaRPr lang="en-IN"/>
          </a:p>
        </p:txBody>
      </p:sp>
      <p:sp>
        <p:nvSpPr>
          <p:cNvPr id="6" name="Footer Placeholder 5">
            <a:extLst>
              <a:ext uri="{FF2B5EF4-FFF2-40B4-BE49-F238E27FC236}">
                <a16:creationId xmlns:a16="http://schemas.microsoft.com/office/drawing/2014/main" id="{62F78FAE-352E-ACD2-1E22-E13F71FB84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3C3E2E2-EB87-3911-2318-5A63D8D56F44}"/>
              </a:ext>
            </a:extLst>
          </p:cNvPr>
          <p:cNvSpPr>
            <a:spLocks noGrp="1"/>
          </p:cNvSpPr>
          <p:nvPr>
            <p:ph type="sldNum" sz="quarter" idx="12"/>
          </p:nvPr>
        </p:nvSpPr>
        <p:spPr/>
        <p:txBody>
          <a:bodyPr/>
          <a:lstStyle/>
          <a:p>
            <a:fld id="{868D8460-191E-42C1-B80E-14E740F441A6}" type="slidenum">
              <a:rPr lang="en-IN" smtClean="0"/>
              <a:t>‹#›</a:t>
            </a:fld>
            <a:endParaRPr lang="en-IN"/>
          </a:p>
        </p:txBody>
      </p:sp>
    </p:spTree>
    <p:extLst>
      <p:ext uri="{BB962C8B-B14F-4D97-AF65-F5344CB8AC3E}">
        <p14:creationId xmlns:p14="http://schemas.microsoft.com/office/powerpoint/2010/main" val="643032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3606A-A3CD-902D-B1C0-B3F19643D0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EF2E1AB-CBCD-9456-40DF-E4EBEAFB05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18C8B16-5D51-48A7-11B9-80F783E84F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73481B-5D7A-D996-F356-018D99BAEC1B}"/>
              </a:ext>
            </a:extLst>
          </p:cNvPr>
          <p:cNvSpPr>
            <a:spLocks noGrp="1"/>
          </p:cNvSpPr>
          <p:nvPr>
            <p:ph type="dt" sz="half" idx="10"/>
          </p:nvPr>
        </p:nvSpPr>
        <p:spPr/>
        <p:txBody>
          <a:bodyPr/>
          <a:lstStyle/>
          <a:p>
            <a:fld id="{57116A44-91E2-4A99-9D9D-5291695F999D}" type="datetimeFigureOut">
              <a:rPr lang="en-IN" smtClean="0"/>
              <a:t>14-11-2022</a:t>
            </a:fld>
            <a:endParaRPr lang="en-IN"/>
          </a:p>
        </p:txBody>
      </p:sp>
      <p:sp>
        <p:nvSpPr>
          <p:cNvPr id="6" name="Footer Placeholder 5">
            <a:extLst>
              <a:ext uri="{FF2B5EF4-FFF2-40B4-BE49-F238E27FC236}">
                <a16:creationId xmlns:a16="http://schemas.microsoft.com/office/drawing/2014/main" id="{BE8BC52B-D264-F576-ECFE-8A73CBE8E1D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E0B08E7-C327-13ED-2FFC-0DCFBC7C1AAA}"/>
              </a:ext>
            </a:extLst>
          </p:cNvPr>
          <p:cNvSpPr>
            <a:spLocks noGrp="1"/>
          </p:cNvSpPr>
          <p:nvPr>
            <p:ph type="sldNum" sz="quarter" idx="12"/>
          </p:nvPr>
        </p:nvSpPr>
        <p:spPr/>
        <p:txBody>
          <a:bodyPr/>
          <a:lstStyle/>
          <a:p>
            <a:fld id="{868D8460-191E-42C1-B80E-14E740F441A6}" type="slidenum">
              <a:rPr lang="en-IN" smtClean="0"/>
              <a:t>‹#›</a:t>
            </a:fld>
            <a:endParaRPr lang="en-IN"/>
          </a:p>
        </p:txBody>
      </p:sp>
    </p:spTree>
    <p:extLst>
      <p:ext uri="{BB962C8B-B14F-4D97-AF65-F5344CB8AC3E}">
        <p14:creationId xmlns:p14="http://schemas.microsoft.com/office/powerpoint/2010/main" val="1756428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168DCC-A437-31A2-CB7E-3C9B09D382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32CBF73-09A3-DE51-90B7-6C139E9116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4428E9D-2C80-3278-AFA1-8F6A86AA59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116A44-91E2-4A99-9D9D-5291695F999D}" type="datetimeFigureOut">
              <a:rPr lang="en-IN" smtClean="0"/>
              <a:t>14-11-2022</a:t>
            </a:fld>
            <a:endParaRPr lang="en-IN"/>
          </a:p>
        </p:txBody>
      </p:sp>
      <p:sp>
        <p:nvSpPr>
          <p:cNvPr id="5" name="Footer Placeholder 4">
            <a:extLst>
              <a:ext uri="{FF2B5EF4-FFF2-40B4-BE49-F238E27FC236}">
                <a16:creationId xmlns:a16="http://schemas.microsoft.com/office/drawing/2014/main" id="{3FF35953-C3CC-2906-8B59-7967557445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5E28283-225F-ADDD-EB52-313308C568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8D8460-191E-42C1-B80E-14E740F441A6}" type="slidenum">
              <a:rPr lang="en-IN" smtClean="0"/>
              <a:t>‹#›</a:t>
            </a:fld>
            <a:endParaRPr lang="en-IN"/>
          </a:p>
        </p:txBody>
      </p:sp>
    </p:spTree>
    <p:extLst>
      <p:ext uri="{BB962C8B-B14F-4D97-AF65-F5344CB8AC3E}">
        <p14:creationId xmlns:p14="http://schemas.microsoft.com/office/powerpoint/2010/main" val="36616959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21625" y="165515"/>
            <a:ext cx="9559636" cy="861774"/>
          </a:xfrm>
          <a:prstGeom prst="rect">
            <a:avLst/>
          </a:prstGeom>
          <a:noFill/>
        </p:spPr>
        <p:txBody>
          <a:bodyPr wrap="square" rtlCol="0">
            <a:spAutoFit/>
          </a:bodyPr>
          <a:lstStyle/>
          <a:p>
            <a:pPr algn="ctr"/>
            <a:r>
              <a:rPr lang="en-IN" sz="2500" b="1" u="dotDotDash" dirty="0">
                <a:solidFill>
                  <a:schemeClr val="accent1">
                    <a:lumMod val="75000"/>
                  </a:schemeClr>
                </a:solidFill>
                <a:latin typeface="Times New Roman" panose="02020603050405020304" pitchFamily="18" charset="0"/>
                <a:cs typeface="Times New Roman" panose="02020603050405020304" pitchFamily="18" charset="0"/>
              </a:rPr>
              <a:t>Smart Networks for Renewable Integrated Sources for standalone </a:t>
            </a:r>
            <a:r>
              <a:rPr lang="en-IN" sz="2500" b="1" u="dotDotDash" dirty="0" err="1">
                <a:solidFill>
                  <a:schemeClr val="accent1">
                    <a:lumMod val="75000"/>
                  </a:schemeClr>
                </a:solidFill>
                <a:latin typeface="Times New Roman" panose="02020603050405020304" pitchFamily="18" charset="0"/>
                <a:cs typeface="Times New Roman" panose="02020603050405020304" pitchFamily="18" charset="0"/>
              </a:rPr>
              <a:t>Microgrids</a:t>
            </a:r>
            <a:endParaRPr lang="en-US" sz="2500"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2050" name="Picture 2" descr="C:\Users\tcstcs\Desktop\Dept files\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87368" y="3505200"/>
            <a:ext cx="1428150" cy="13744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163782" y="1524000"/>
            <a:ext cx="9717479" cy="1908215"/>
          </a:xfrm>
          <a:prstGeom prst="rect">
            <a:avLst/>
          </a:prstGeom>
          <a:noFill/>
        </p:spPr>
        <p:txBody>
          <a:bodyPr wrap="square" rtlCol="0">
            <a:spAutoFit/>
          </a:bodyPr>
          <a:lstStyle/>
          <a:p>
            <a:pPr algn="ctr"/>
            <a:r>
              <a:rPr lang="en-US" sz="2800" b="1" dirty="0">
                <a:solidFill>
                  <a:srgbClr val="C00000"/>
                </a:solidFill>
              </a:rPr>
              <a:t>Presented by</a:t>
            </a:r>
          </a:p>
          <a:p>
            <a:pPr lvl="8"/>
            <a:r>
              <a:rPr lang="en-US" b="1" dirty="0"/>
              <a:t>Sunil </a:t>
            </a:r>
            <a:r>
              <a:rPr lang="en-US" b="1" dirty="0" err="1"/>
              <a:t>padhy</a:t>
            </a:r>
            <a:r>
              <a:rPr lang="en-US" b="1" dirty="0"/>
              <a:t>(19EEE001)</a:t>
            </a:r>
            <a:endParaRPr lang="en-US" sz="1400" dirty="0"/>
          </a:p>
          <a:p>
            <a:pPr lvl="8"/>
            <a:r>
              <a:rPr lang="en-US" b="1" dirty="0"/>
              <a:t>Bibek kumar patel(19EEE005)</a:t>
            </a:r>
            <a:endParaRPr lang="en-US" sz="1400" dirty="0"/>
          </a:p>
          <a:p>
            <a:pPr lvl="8"/>
            <a:r>
              <a:rPr lang="en-US" b="1" dirty="0"/>
              <a:t>Anurag </a:t>
            </a:r>
            <a:r>
              <a:rPr lang="en-US" b="1" dirty="0" err="1"/>
              <a:t>vasta</a:t>
            </a:r>
            <a:r>
              <a:rPr lang="en-US" b="1" dirty="0"/>
              <a:t>(19EEE007)</a:t>
            </a:r>
            <a:endParaRPr lang="en-US" sz="1400" dirty="0"/>
          </a:p>
          <a:p>
            <a:pPr lvl="8"/>
            <a:r>
              <a:rPr lang="en-US" b="1" dirty="0" err="1"/>
              <a:t>Abhilash</a:t>
            </a:r>
            <a:r>
              <a:rPr lang="en-US" b="1" dirty="0"/>
              <a:t> </a:t>
            </a:r>
            <a:r>
              <a:rPr lang="en-US" b="1" dirty="0" err="1"/>
              <a:t>kullu</a:t>
            </a:r>
            <a:r>
              <a:rPr lang="en-US" b="1" dirty="0"/>
              <a:t>(19EE002)</a:t>
            </a:r>
            <a:endParaRPr lang="en-US" sz="1400" dirty="0"/>
          </a:p>
          <a:p>
            <a:pPr lvl="8"/>
            <a:r>
              <a:rPr lang="en-US" b="1" dirty="0" err="1"/>
              <a:t>Yaswant</a:t>
            </a:r>
            <a:r>
              <a:rPr lang="en-US" b="1" dirty="0"/>
              <a:t> </a:t>
            </a:r>
            <a:r>
              <a:rPr lang="en-US" b="1" dirty="0" err="1"/>
              <a:t>deepala</a:t>
            </a:r>
            <a:r>
              <a:rPr lang="en-US" b="1" dirty="0"/>
              <a:t>(19EE004)</a:t>
            </a:r>
            <a:endParaRPr lang="en-US" sz="1400" dirty="0"/>
          </a:p>
        </p:txBody>
      </p:sp>
      <p:sp>
        <p:nvSpPr>
          <p:cNvPr id="7" name="TextBox 6"/>
          <p:cNvSpPr txBox="1"/>
          <p:nvPr/>
        </p:nvSpPr>
        <p:spPr>
          <a:xfrm>
            <a:off x="2514600" y="5011340"/>
            <a:ext cx="7467600" cy="1600438"/>
          </a:xfrm>
          <a:prstGeom prst="rect">
            <a:avLst/>
          </a:prstGeom>
          <a:noFill/>
        </p:spPr>
        <p:txBody>
          <a:bodyPr wrap="square" rtlCol="0">
            <a:spAutoFit/>
          </a:bodyPr>
          <a:lstStyle/>
          <a:p>
            <a:pPr algn="ctr"/>
            <a:r>
              <a:rPr lang="en-US" sz="2400" b="1" dirty="0">
                <a:solidFill>
                  <a:srgbClr val="0070C0"/>
                </a:solidFill>
              </a:rPr>
              <a:t>Department of EEE</a:t>
            </a:r>
          </a:p>
          <a:p>
            <a:pPr algn="ctr"/>
            <a:r>
              <a:rPr lang="en-US" sz="2400" b="1" dirty="0">
                <a:solidFill>
                  <a:srgbClr val="002060"/>
                </a:solidFill>
              </a:rPr>
              <a:t>School of Engineering and Technology </a:t>
            </a:r>
          </a:p>
          <a:p>
            <a:pPr algn="ctr"/>
            <a:r>
              <a:rPr lang="en-US" sz="3200" b="1" dirty="0">
                <a:solidFill>
                  <a:srgbClr val="002060"/>
                </a:solidFill>
              </a:rPr>
              <a:t>GIET UNIVERSITY </a:t>
            </a:r>
          </a:p>
          <a:p>
            <a:endParaRPr lang="en-US" dirty="0"/>
          </a:p>
        </p:txBody>
      </p:sp>
    </p:spTree>
    <p:extLst>
      <p:ext uri="{BB962C8B-B14F-4D97-AF65-F5344CB8AC3E}">
        <p14:creationId xmlns:p14="http://schemas.microsoft.com/office/powerpoint/2010/main" val="20649633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2E7BD-2883-17B3-2ABB-D86A5DB07F2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2CB9B21-2E28-7C40-EFA8-F921EDA1C4FE}"/>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66E54116-BF0E-1028-ACA6-D0A61C2D0F4A}"/>
              </a:ext>
            </a:extLst>
          </p:cNvPr>
          <p:cNvPicPr>
            <a:picLocks noChangeAspect="1"/>
          </p:cNvPicPr>
          <p:nvPr/>
        </p:nvPicPr>
        <p:blipFill>
          <a:blip r:embed="rId2"/>
          <a:stretch>
            <a:fillRect/>
          </a:stretch>
        </p:blipFill>
        <p:spPr>
          <a:xfrm>
            <a:off x="0" y="292535"/>
            <a:ext cx="12192000" cy="6272929"/>
          </a:xfrm>
          <a:prstGeom prst="rect">
            <a:avLst/>
          </a:prstGeom>
        </p:spPr>
      </p:pic>
      <p:pic>
        <p:nvPicPr>
          <p:cNvPr id="5" name="Picture 4">
            <a:extLst>
              <a:ext uri="{FF2B5EF4-FFF2-40B4-BE49-F238E27FC236}">
                <a16:creationId xmlns:a16="http://schemas.microsoft.com/office/drawing/2014/main" id="{5A04A331-1AEA-FF7A-B722-85EAB7FFE737}"/>
              </a:ext>
            </a:extLst>
          </p:cNvPr>
          <p:cNvPicPr>
            <a:picLocks noChangeAspect="1"/>
          </p:cNvPicPr>
          <p:nvPr/>
        </p:nvPicPr>
        <p:blipFill>
          <a:blip r:embed="rId3"/>
          <a:stretch>
            <a:fillRect/>
          </a:stretch>
        </p:blipFill>
        <p:spPr>
          <a:xfrm>
            <a:off x="0" y="340746"/>
            <a:ext cx="12192000" cy="6176507"/>
          </a:xfrm>
          <a:prstGeom prst="rect">
            <a:avLst/>
          </a:prstGeom>
        </p:spPr>
      </p:pic>
    </p:spTree>
    <p:extLst>
      <p:ext uri="{BB962C8B-B14F-4D97-AF65-F5344CB8AC3E}">
        <p14:creationId xmlns:p14="http://schemas.microsoft.com/office/powerpoint/2010/main" val="3728361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C72C1-16D8-C657-31CA-E3922549E47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B6D9435-5A3D-E547-40C9-0E38033EB97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A1319F9-2DEC-BEFC-4BE0-95E351D0A3B9}"/>
              </a:ext>
            </a:extLst>
          </p:cNvPr>
          <p:cNvPicPr>
            <a:picLocks noChangeAspect="1"/>
          </p:cNvPicPr>
          <p:nvPr/>
        </p:nvPicPr>
        <p:blipFill>
          <a:blip r:embed="rId2"/>
          <a:stretch>
            <a:fillRect/>
          </a:stretch>
        </p:blipFill>
        <p:spPr>
          <a:xfrm>
            <a:off x="0" y="567612"/>
            <a:ext cx="12192000" cy="5722776"/>
          </a:xfrm>
          <a:prstGeom prst="rect">
            <a:avLst/>
          </a:prstGeom>
        </p:spPr>
      </p:pic>
    </p:spTree>
    <p:extLst>
      <p:ext uri="{BB962C8B-B14F-4D97-AF65-F5344CB8AC3E}">
        <p14:creationId xmlns:p14="http://schemas.microsoft.com/office/powerpoint/2010/main" val="2912773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FB6EA-349F-BC5F-92EE-85564A3B4B4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BAFF348-B147-7304-9D55-D2540FE38BD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492A50D-77C1-ECE4-C8C6-FB39BE42C5D1}"/>
              </a:ext>
            </a:extLst>
          </p:cNvPr>
          <p:cNvPicPr>
            <a:picLocks noChangeAspect="1"/>
          </p:cNvPicPr>
          <p:nvPr/>
        </p:nvPicPr>
        <p:blipFill>
          <a:blip r:embed="rId2"/>
          <a:stretch>
            <a:fillRect/>
          </a:stretch>
        </p:blipFill>
        <p:spPr>
          <a:xfrm>
            <a:off x="0" y="347329"/>
            <a:ext cx="12192000" cy="6163341"/>
          </a:xfrm>
          <a:prstGeom prst="rect">
            <a:avLst/>
          </a:prstGeom>
        </p:spPr>
      </p:pic>
    </p:spTree>
    <p:extLst>
      <p:ext uri="{BB962C8B-B14F-4D97-AF65-F5344CB8AC3E}">
        <p14:creationId xmlns:p14="http://schemas.microsoft.com/office/powerpoint/2010/main" val="2746357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BE99C-2291-E4BC-A20A-49F738AB70F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6F4258F-55FD-9F30-B653-719F73AFC58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50DEF79-7A05-6BCC-C3E8-14058BFD8F05}"/>
              </a:ext>
            </a:extLst>
          </p:cNvPr>
          <p:cNvPicPr>
            <a:picLocks noChangeAspect="1"/>
          </p:cNvPicPr>
          <p:nvPr/>
        </p:nvPicPr>
        <p:blipFill>
          <a:blip r:embed="rId2"/>
          <a:stretch>
            <a:fillRect/>
          </a:stretch>
        </p:blipFill>
        <p:spPr>
          <a:xfrm>
            <a:off x="0" y="324941"/>
            <a:ext cx="12192000" cy="6208118"/>
          </a:xfrm>
          <a:prstGeom prst="rect">
            <a:avLst/>
          </a:prstGeom>
        </p:spPr>
      </p:pic>
    </p:spTree>
    <p:extLst>
      <p:ext uri="{BB962C8B-B14F-4D97-AF65-F5344CB8AC3E}">
        <p14:creationId xmlns:p14="http://schemas.microsoft.com/office/powerpoint/2010/main" val="1733824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8B03B5-E2E3-24EC-BE85-B51497515E46}"/>
              </a:ext>
            </a:extLst>
          </p:cNvPr>
          <p:cNvSpPr txBox="1"/>
          <p:nvPr/>
        </p:nvSpPr>
        <p:spPr>
          <a:xfrm>
            <a:off x="321924" y="1181528"/>
            <a:ext cx="11548152" cy="5601533"/>
          </a:xfrm>
          <a:prstGeom prst="rect">
            <a:avLst/>
          </a:prstGeom>
          <a:noFill/>
        </p:spPr>
        <p:txBody>
          <a:bodyPr wrap="square" rtlCol="0">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Model-driven microgrid solution supported with full AC &amp; DC analysis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Detailed modeling, simulation and optimization of microgrid system in study mode</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graphical and scripting tools to develop and test control logics and user-defined functions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Virtualized functions implementation for flexible deployment across multi-platforms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Modeling of renewable sources and distributed resources, such as Solar PV, Wind, DGs, and Energy Storage System (ESS)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Built-in logics for dispatch, islanding and load forecasting</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Load and generation forecasting</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Automated predictive “what-if” simulation validates controller actions in real-time mode</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Utilize archived data for system analysis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Integrated SCADA, ADMS, DERMS and Business Intelligence Dashboards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Incorporate predictive simulations as part of control decisions to achieve maximum system performance</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Rugged microgrid controller hardware</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Easy to set up and communicate with other microgrid assets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Tools to interact with real-time simulators for Software-in-the-Loop (SIL) and Hardware-in-the-Loop (HIL) testing</a:t>
            </a:r>
            <a:endParaRPr kumimoji="0" lang="en-US" altLang="en-US"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endParaRPr lang="en-IN" dirty="0"/>
          </a:p>
        </p:txBody>
      </p:sp>
      <p:sp>
        <p:nvSpPr>
          <p:cNvPr id="5" name="TextBox 4">
            <a:extLst>
              <a:ext uri="{FF2B5EF4-FFF2-40B4-BE49-F238E27FC236}">
                <a16:creationId xmlns:a16="http://schemas.microsoft.com/office/drawing/2014/main" id="{ED639429-B364-B8DF-34C9-BB1AEAEFC1CD}"/>
              </a:ext>
            </a:extLst>
          </p:cNvPr>
          <p:cNvSpPr txBox="1"/>
          <p:nvPr/>
        </p:nvSpPr>
        <p:spPr>
          <a:xfrm>
            <a:off x="0" y="0"/>
            <a:ext cx="11743361" cy="1077218"/>
          </a:xfrm>
          <a:prstGeom prst="rect">
            <a:avLst/>
          </a:prstGeom>
          <a:noFill/>
        </p:spPr>
        <p:txBody>
          <a:bodyPr wrap="square" rtlCol="0">
            <a:spAutoFit/>
          </a:bodyPr>
          <a:lstStyle/>
          <a:p>
            <a:pPr algn="ctr"/>
            <a:r>
              <a:rPr lang="en-IN" sz="3200" b="1" dirty="0"/>
              <a:t>Analysis can be done with software and Hardware setup [ Opensource software with low cost </a:t>
            </a:r>
          </a:p>
        </p:txBody>
      </p:sp>
    </p:spTree>
    <p:extLst>
      <p:ext uri="{BB962C8B-B14F-4D97-AF65-F5344CB8AC3E}">
        <p14:creationId xmlns:p14="http://schemas.microsoft.com/office/powerpoint/2010/main" val="3351459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B70461-1215-8BE7-1C59-A0A798F4F3F9}"/>
              </a:ext>
            </a:extLst>
          </p:cNvPr>
          <p:cNvSpPr txBox="1"/>
          <p:nvPr/>
        </p:nvSpPr>
        <p:spPr>
          <a:xfrm>
            <a:off x="390417" y="474345"/>
            <a:ext cx="11054993" cy="553997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FF0000"/>
                </a:solidFill>
                <a:effectLst/>
                <a:latin typeface="Helvetica Neue"/>
                <a:cs typeface="Open Sans" panose="020B0606030504020204" pitchFamily="34" charset="0"/>
              </a:rPr>
              <a:t>Microgrid Controller Applications</a:t>
            </a: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Dispatch energy resources</a:t>
            </a: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Facilitate transition to islanded mode and back</a:t>
            </a: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Supervisory control during islanded mode</a:t>
            </a: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Facilitate seamless integration of DERs</a:t>
            </a: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Improve the stability of system by supporting the frequency and voltage of the grid </a:t>
            </a: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Provide grid management functions: Real and Reactive power support</a:t>
            </a: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Load vs. Generation capacity balancing</a:t>
            </a: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Fast Load Shedding, Automatic Generation Control and Demand Management</a:t>
            </a:r>
            <a:endParaRPr kumimoji="0" lang="en-US" altLang="en-US" sz="24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endParaRPr lang="en-IN" dirty="0"/>
          </a:p>
        </p:txBody>
      </p:sp>
    </p:spTree>
    <p:extLst>
      <p:ext uri="{BB962C8B-B14F-4D97-AF65-F5344CB8AC3E}">
        <p14:creationId xmlns:p14="http://schemas.microsoft.com/office/powerpoint/2010/main" val="2629818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563BCF9-D436-8117-9B4C-C5661521E004}"/>
              </a:ext>
            </a:extLst>
          </p:cNvPr>
          <p:cNvSpPr txBox="1"/>
          <p:nvPr/>
        </p:nvSpPr>
        <p:spPr>
          <a:xfrm>
            <a:off x="287677" y="82193"/>
            <a:ext cx="11085815" cy="6494085"/>
          </a:xfrm>
          <a:prstGeom prst="rect">
            <a:avLst/>
          </a:prstGeom>
          <a:noFill/>
        </p:spPr>
        <p:txBody>
          <a:bodyPr wrap="square" rtlCol="0">
            <a:spAutoFit/>
          </a:bodyPr>
          <a:lstStyle/>
          <a:p>
            <a:endParaRPr lang="en-IN" dirty="0"/>
          </a:p>
          <a:p>
            <a:pPr algn="l"/>
            <a:r>
              <a:rPr lang="en-US" sz="2000" b="1" i="0" dirty="0">
                <a:solidFill>
                  <a:srgbClr val="4C85C8"/>
                </a:solidFill>
                <a:effectLst/>
                <a:latin typeface="Helvetica Neue"/>
              </a:rPr>
              <a:t>Optimal Microgrid Design &amp; Validation</a:t>
            </a:r>
          </a:p>
          <a:p>
            <a:pPr marL="342900" indent="-342900" algn="l">
              <a:buFont typeface="Arial" panose="020B0604020202020204" pitchFamily="34" charset="0"/>
              <a:buChar char="•"/>
            </a:pPr>
            <a:r>
              <a:rPr lang="en-US" sz="2000" b="0" i="0" dirty="0">
                <a:solidFill>
                  <a:srgbClr val="333333"/>
                </a:solidFill>
                <a:effectLst/>
                <a:latin typeface="Open Sans" panose="020B0604020202020204" pitchFamily="34" charset="0"/>
              </a:rPr>
              <a:t>Optimization techniques to evaluate design feasibility</a:t>
            </a:r>
          </a:p>
          <a:p>
            <a:pPr marL="342900" indent="-342900" algn="l">
              <a:buFont typeface="Arial" panose="020B0604020202020204" pitchFamily="34" charset="0"/>
              <a:buChar char="•"/>
            </a:pPr>
            <a:r>
              <a:rPr lang="en-US" sz="2000" b="0" i="0" dirty="0">
                <a:solidFill>
                  <a:srgbClr val="333333"/>
                </a:solidFill>
                <a:effectLst/>
                <a:latin typeface="Open Sans" panose="020B0604020202020204" pitchFamily="34" charset="0"/>
              </a:rPr>
              <a:t>Configure and compare a variety of scenarios to analyze technical performance</a:t>
            </a:r>
          </a:p>
          <a:p>
            <a:pPr marL="342900" indent="-342900" algn="l">
              <a:buFont typeface="Arial" panose="020B0604020202020204" pitchFamily="34" charset="0"/>
              <a:buChar char="•"/>
            </a:pPr>
            <a:r>
              <a:rPr lang="en-US" sz="2000" b="0" i="0" dirty="0">
                <a:solidFill>
                  <a:srgbClr val="333333"/>
                </a:solidFill>
                <a:effectLst/>
                <a:latin typeface="Open Sans" panose="020B0604020202020204" pitchFamily="34" charset="0"/>
              </a:rPr>
              <a:t>Validate microgrid system design and logic incorporating historical, present, or forecasted conditions</a:t>
            </a:r>
          </a:p>
          <a:p>
            <a:pPr algn="l"/>
            <a:r>
              <a:rPr lang="en-US" sz="2000" b="0" i="0" dirty="0">
                <a:solidFill>
                  <a:srgbClr val="333333"/>
                </a:solidFill>
                <a:effectLst/>
                <a:latin typeface="Open Sans" panose="020B0604020202020204" pitchFamily="34" charset="0"/>
              </a:rPr>
              <a:t> </a:t>
            </a:r>
          </a:p>
          <a:p>
            <a:pPr algn="l"/>
            <a:r>
              <a:rPr lang="en-US" sz="2000" b="1" i="0" dirty="0">
                <a:solidFill>
                  <a:srgbClr val="4C85C8"/>
                </a:solidFill>
                <a:effectLst/>
                <a:latin typeface="Helvetica Neue"/>
              </a:rPr>
              <a:t>Operational Resiliency</a:t>
            </a:r>
          </a:p>
          <a:p>
            <a:pPr marL="342900" indent="-342900" algn="l">
              <a:buFont typeface="Arial" panose="020B0604020202020204" pitchFamily="34" charset="0"/>
              <a:buChar char="•"/>
            </a:pPr>
            <a:r>
              <a:rPr lang="en-US" sz="2000" b="0" i="0" dirty="0">
                <a:solidFill>
                  <a:srgbClr val="333333"/>
                </a:solidFill>
                <a:effectLst/>
                <a:latin typeface="Open Sans" panose="020B0604020202020204" pitchFamily="34" charset="0"/>
              </a:rPr>
              <a:t>Safeguard against power interruptions</a:t>
            </a:r>
          </a:p>
          <a:p>
            <a:pPr marL="342900" indent="-342900" algn="l">
              <a:buFont typeface="Arial" panose="020B0604020202020204" pitchFamily="34" charset="0"/>
              <a:buChar char="•"/>
            </a:pPr>
            <a:r>
              <a:rPr lang="en-US" sz="2000" b="0" i="0" dirty="0">
                <a:solidFill>
                  <a:srgbClr val="333333"/>
                </a:solidFill>
                <a:effectLst/>
                <a:latin typeface="Open Sans" panose="020B0604020202020204" pitchFamily="34" charset="0"/>
              </a:rPr>
              <a:t>Proactively adapt to system changes, unexpected events and disturbances</a:t>
            </a:r>
          </a:p>
          <a:p>
            <a:pPr algn="l"/>
            <a:r>
              <a:rPr lang="en-US" sz="2000" b="0" i="0" dirty="0">
                <a:solidFill>
                  <a:srgbClr val="333333"/>
                </a:solidFill>
                <a:effectLst/>
                <a:latin typeface="Open Sans" panose="020B0604020202020204" pitchFamily="34" charset="0"/>
              </a:rPr>
              <a:t> </a:t>
            </a:r>
          </a:p>
          <a:p>
            <a:pPr algn="l"/>
            <a:r>
              <a:rPr lang="en-US" sz="2000" b="1" i="0" dirty="0">
                <a:solidFill>
                  <a:srgbClr val="4C85C8"/>
                </a:solidFill>
                <a:effectLst/>
                <a:latin typeface="Helvetica Neue"/>
              </a:rPr>
              <a:t>Decarbonization &amp; Decentralization</a:t>
            </a:r>
          </a:p>
          <a:p>
            <a:pPr marL="342900" indent="-342900" algn="l">
              <a:buFont typeface="Arial" panose="020B0604020202020204" pitchFamily="34" charset="0"/>
              <a:buChar char="•"/>
            </a:pPr>
            <a:r>
              <a:rPr lang="en-US" sz="2000" b="0" i="0" dirty="0">
                <a:solidFill>
                  <a:srgbClr val="333333"/>
                </a:solidFill>
                <a:effectLst/>
                <a:latin typeface="Open Sans" panose="020B0604020202020204" pitchFamily="34" charset="0"/>
              </a:rPr>
              <a:t>Demand for effective energy sustainability and carbon footprint reduction</a:t>
            </a:r>
          </a:p>
          <a:p>
            <a:pPr marL="342900" indent="-342900" algn="l">
              <a:buFont typeface="Arial" panose="020B0604020202020204" pitchFamily="34" charset="0"/>
              <a:buChar char="•"/>
            </a:pPr>
            <a:r>
              <a:rPr lang="en-US" sz="2000" b="0" i="0" dirty="0">
                <a:solidFill>
                  <a:srgbClr val="333333"/>
                </a:solidFill>
                <a:effectLst/>
                <a:latin typeface="Open Sans" panose="020B0604020202020204" pitchFamily="34" charset="0"/>
              </a:rPr>
              <a:t>Effective management and optimization of distributed generation and load assets</a:t>
            </a:r>
          </a:p>
          <a:p>
            <a:endParaRPr lang="en-IN" sz="2000" dirty="0"/>
          </a:p>
          <a:p>
            <a:pPr algn="l"/>
            <a:r>
              <a:rPr lang="en-US" sz="2000" b="1" i="0" dirty="0">
                <a:solidFill>
                  <a:srgbClr val="4C85C8"/>
                </a:solidFill>
                <a:effectLst/>
                <a:latin typeface="Helvetica Neue"/>
              </a:rPr>
              <a:t>Lower the Cost of Engineering, Operation &amp; Maintenance</a:t>
            </a:r>
          </a:p>
          <a:p>
            <a:pPr marL="342900" indent="-342900" algn="l">
              <a:buFont typeface="Arial" panose="020B0604020202020204" pitchFamily="34" charset="0"/>
              <a:buChar char="•"/>
            </a:pPr>
            <a:r>
              <a:rPr lang="en-US" sz="2000" b="0" i="0" dirty="0">
                <a:solidFill>
                  <a:srgbClr val="333333"/>
                </a:solidFill>
                <a:effectLst/>
                <a:latin typeface="Open Sans" panose="020B0606030504020204" pitchFamily="34" charset="0"/>
              </a:rPr>
              <a:t>Reduce the total cost of ownership (TCO) by reducing the cost of electricity (COE).</a:t>
            </a:r>
          </a:p>
          <a:p>
            <a:pPr marL="342900" indent="-342900" algn="l">
              <a:buFont typeface="Arial" panose="020B0604020202020204" pitchFamily="34" charset="0"/>
              <a:buChar char="•"/>
            </a:pPr>
            <a:r>
              <a:rPr lang="en-US" sz="2000" b="0" i="0" dirty="0">
                <a:solidFill>
                  <a:srgbClr val="333333"/>
                </a:solidFill>
                <a:effectLst/>
                <a:latin typeface="Open Sans" panose="020B0606030504020204" pitchFamily="34" charset="0"/>
              </a:rPr>
              <a:t>Manage and decrease the Operations &amp; Maintenance cost</a:t>
            </a:r>
          </a:p>
          <a:p>
            <a:pPr marL="342900" indent="-342900" algn="l">
              <a:buFont typeface="Arial" panose="020B0604020202020204" pitchFamily="34" charset="0"/>
              <a:buChar char="•"/>
            </a:pPr>
            <a:r>
              <a:rPr lang="en-US" sz="2000" b="0" i="0" dirty="0">
                <a:solidFill>
                  <a:srgbClr val="333333"/>
                </a:solidFill>
                <a:effectLst/>
                <a:latin typeface="Open Sans" panose="020B0606030504020204" pitchFamily="34" charset="0"/>
              </a:rPr>
              <a:t>Ensuring that supply and demand are met and optimized at all times within the agreed and empowered electricity prices and programs.</a:t>
            </a:r>
          </a:p>
          <a:p>
            <a:r>
              <a:rPr lang="en-IN" sz="2000" dirty="0"/>
              <a:t> </a:t>
            </a:r>
          </a:p>
        </p:txBody>
      </p:sp>
    </p:spTree>
    <p:extLst>
      <p:ext uri="{BB962C8B-B14F-4D97-AF65-F5344CB8AC3E}">
        <p14:creationId xmlns:p14="http://schemas.microsoft.com/office/powerpoint/2010/main" val="3042456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9D811B0-BD17-6F08-49BB-2C6EBD8F3B14}"/>
              </a:ext>
            </a:extLst>
          </p:cNvPr>
          <p:cNvSpPr txBox="1"/>
          <p:nvPr/>
        </p:nvSpPr>
        <p:spPr>
          <a:xfrm>
            <a:off x="561652" y="1890445"/>
            <a:ext cx="11630348" cy="2831544"/>
          </a:xfrm>
          <a:prstGeom prst="rect">
            <a:avLst/>
          </a:prstGeom>
          <a:noFill/>
        </p:spPr>
        <p:txBody>
          <a:bodyPr wrap="square" rtlCol="0">
            <a:spAutoFit/>
          </a:bodyPr>
          <a:lstStyle/>
          <a:p>
            <a:r>
              <a:rPr lang="en-IN" sz="3200" b="1" dirty="0"/>
              <a:t>Here’s how you compare:</a:t>
            </a:r>
          </a:p>
          <a:p>
            <a:endParaRPr lang="en-IN" sz="3200" b="1" dirty="0"/>
          </a:p>
          <a:p>
            <a:r>
              <a:rPr lang="en-IN" sz="3200" b="1" dirty="0"/>
              <a:t>Your Home:  375 Units</a:t>
            </a:r>
          </a:p>
          <a:p>
            <a:r>
              <a:rPr lang="en-IN" sz="3200" b="1" dirty="0"/>
              <a:t>Efficient Home: 240 Units  - Rs. 12,000  - 1 year 5 Months  </a:t>
            </a:r>
          </a:p>
          <a:p>
            <a:r>
              <a:rPr lang="en-IN" sz="3200" b="1" dirty="0"/>
              <a:t>Smart Microgrid Home: 190 Units – Rs. 20,000 – 1 year 9 months </a:t>
            </a:r>
          </a:p>
          <a:p>
            <a:endParaRPr lang="en-IN" dirty="0"/>
          </a:p>
        </p:txBody>
      </p:sp>
      <p:sp>
        <p:nvSpPr>
          <p:cNvPr id="6" name="TextBox 5">
            <a:extLst>
              <a:ext uri="{FF2B5EF4-FFF2-40B4-BE49-F238E27FC236}">
                <a16:creationId xmlns:a16="http://schemas.microsoft.com/office/drawing/2014/main" id="{887EFB38-C48C-4B1D-2158-89AF361CE427}"/>
              </a:ext>
            </a:extLst>
          </p:cNvPr>
          <p:cNvSpPr txBox="1"/>
          <p:nvPr/>
        </p:nvSpPr>
        <p:spPr>
          <a:xfrm>
            <a:off x="647272" y="369870"/>
            <a:ext cx="9770724" cy="646331"/>
          </a:xfrm>
          <a:prstGeom prst="rect">
            <a:avLst/>
          </a:prstGeom>
          <a:noFill/>
        </p:spPr>
        <p:txBody>
          <a:bodyPr wrap="square" rtlCol="0">
            <a:spAutoFit/>
          </a:bodyPr>
          <a:lstStyle/>
          <a:p>
            <a:r>
              <a:rPr lang="en-IN" sz="3600" b="1" dirty="0">
                <a:solidFill>
                  <a:srgbClr val="FF0000"/>
                </a:solidFill>
              </a:rPr>
              <a:t>Optimal Energy Use: </a:t>
            </a:r>
          </a:p>
        </p:txBody>
      </p:sp>
    </p:spTree>
    <p:extLst>
      <p:ext uri="{BB962C8B-B14F-4D97-AF65-F5344CB8AC3E}">
        <p14:creationId xmlns:p14="http://schemas.microsoft.com/office/powerpoint/2010/main" val="3749546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2F49E-80F1-CD25-A5E9-326647593F3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FAA52C1-60A2-F912-1A3E-569377B98901}"/>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6BA5D667-E20D-7247-7989-2E0EA861C8BA}"/>
              </a:ext>
            </a:extLst>
          </p:cNvPr>
          <p:cNvPicPr>
            <a:picLocks noChangeAspect="1"/>
          </p:cNvPicPr>
          <p:nvPr/>
        </p:nvPicPr>
        <p:blipFill>
          <a:blip r:embed="rId2"/>
          <a:stretch>
            <a:fillRect/>
          </a:stretch>
        </p:blipFill>
        <p:spPr>
          <a:xfrm>
            <a:off x="576262" y="681037"/>
            <a:ext cx="11039475" cy="5495925"/>
          </a:xfrm>
          <a:prstGeom prst="rect">
            <a:avLst/>
          </a:prstGeom>
        </p:spPr>
      </p:pic>
    </p:spTree>
    <p:extLst>
      <p:ext uri="{BB962C8B-B14F-4D97-AF65-F5344CB8AC3E}">
        <p14:creationId xmlns:p14="http://schemas.microsoft.com/office/powerpoint/2010/main" val="1513274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94E27-2D0B-48D8-69C9-A60D07B82C9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7F4C599-E7BE-331A-88AF-8B105F4286C0}"/>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3A115FE2-D893-AF3F-C029-145C126F1CA1}"/>
              </a:ext>
            </a:extLst>
          </p:cNvPr>
          <p:cNvPicPr>
            <a:picLocks noChangeAspect="1"/>
          </p:cNvPicPr>
          <p:nvPr/>
        </p:nvPicPr>
        <p:blipFill>
          <a:blip r:embed="rId2"/>
          <a:stretch>
            <a:fillRect/>
          </a:stretch>
        </p:blipFill>
        <p:spPr>
          <a:xfrm>
            <a:off x="542925" y="338137"/>
            <a:ext cx="11106150" cy="6181725"/>
          </a:xfrm>
          <a:prstGeom prst="rect">
            <a:avLst/>
          </a:prstGeom>
        </p:spPr>
      </p:pic>
    </p:spTree>
    <p:extLst>
      <p:ext uri="{BB962C8B-B14F-4D97-AF65-F5344CB8AC3E}">
        <p14:creationId xmlns:p14="http://schemas.microsoft.com/office/powerpoint/2010/main" val="1480488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DC43F9-859A-ABFB-2095-1C47C50FDA3C}"/>
              </a:ext>
            </a:extLst>
          </p:cNvPr>
          <p:cNvSpPr txBox="1"/>
          <p:nvPr/>
        </p:nvSpPr>
        <p:spPr>
          <a:xfrm>
            <a:off x="249147" y="169994"/>
            <a:ext cx="11822988" cy="6186309"/>
          </a:xfrm>
          <a:prstGeom prst="rect">
            <a:avLst/>
          </a:prstGeom>
          <a:noFill/>
        </p:spPr>
        <p:txBody>
          <a:bodyPr wrap="square">
            <a:spAutoFit/>
          </a:bodyPr>
          <a:lstStyle/>
          <a:p>
            <a:r>
              <a:rPr lang="en-US" sz="3600" b="1" i="0" dirty="0">
                <a:solidFill>
                  <a:srgbClr val="002060"/>
                </a:solidFill>
                <a:effectLst/>
                <a:latin typeface="montserratregular"/>
              </a:rPr>
              <a:t>Problem Statement given by </a:t>
            </a:r>
            <a:r>
              <a:rPr lang="en-US" sz="3600" b="1" i="0" dirty="0" smtClean="0">
                <a:solidFill>
                  <a:srgbClr val="002060"/>
                </a:solidFill>
                <a:effectLst/>
                <a:latin typeface="montserratregular"/>
              </a:rPr>
              <a:t>:</a:t>
            </a:r>
            <a:endParaRPr lang="en-US" sz="3600" b="1" i="0" dirty="0">
              <a:solidFill>
                <a:srgbClr val="002060"/>
              </a:solidFill>
              <a:effectLst/>
              <a:latin typeface="montserratregular"/>
            </a:endParaRPr>
          </a:p>
          <a:p>
            <a:r>
              <a:rPr lang="en-US" sz="3600" b="1" i="0" dirty="0">
                <a:solidFill>
                  <a:srgbClr val="00B050"/>
                </a:solidFill>
                <a:effectLst/>
                <a:latin typeface="montserratregular"/>
              </a:rPr>
              <a:t>Department of Science &amp; Technology (DoST), Ministry of Science and Technology.</a:t>
            </a:r>
          </a:p>
          <a:p>
            <a:endParaRPr lang="en-US" sz="3600" dirty="0">
              <a:solidFill>
                <a:srgbClr val="212529"/>
              </a:solidFill>
              <a:latin typeface="montserratregular"/>
            </a:endParaRPr>
          </a:p>
          <a:p>
            <a:r>
              <a:rPr lang="en-US" sz="3600" b="1" dirty="0">
                <a:solidFill>
                  <a:srgbClr val="002060"/>
                </a:solidFill>
                <a:latin typeface="montserratregular"/>
              </a:rPr>
              <a:t>Problem Statement Title: </a:t>
            </a:r>
          </a:p>
          <a:p>
            <a:pPr algn="just"/>
            <a:r>
              <a:rPr lang="en-IN" sz="3600" b="0" i="0" u="none" strike="noStrike" dirty="0">
                <a:effectLst/>
                <a:latin typeface="montserratregular"/>
              </a:rPr>
              <a:t>Smart Networks for Renewable Integrated Sources for standalone Microgrids</a:t>
            </a:r>
            <a:endParaRPr lang="en-IN" sz="3600" b="1" i="0" dirty="0">
              <a:solidFill>
                <a:srgbClr val="FF0000"/>
              </a:solidFill>
              <a:effectLst/>
              <a:latin typeface="montserratregular"/>
            </a:endParaRPr>
          </a:p>
          <a:p>
            <a:endParaRPr lang="en-IN" sz="3600" b="1" dirty="0">
              <a:solidFill>
                <a:srgbClr val="FF0000"/>
              </a:solidFill>
              <a:latin typeface="montserratregular"/>
            </a:endParaRPr>
          </a:p>
          <a:p>
            <a:r>
              <a:rPr lang="en-IN" sz="3600" b="1" i="0" dirty="0">
                <a:solidFill>
                  <a:srgbClr val="002060"/>
                </a:solidFill>
                <a:effectLst/>
                <a:latin typeface="montserratregular"/>
              </a:rPr>
              <a:t>Category: </a:t>
            </a:r>
            <a:r>
              <a:rPr lang="en-IN" sz="3600" b="1" i="0" dirty="0" smtClean="0">
                <a:solidFill>
                  <a:srgbClr val="C00000"/>
                </a:solidFill>
                <a:effectLst/>
                <a:latin typeface="montserratregular"/>
              </a:rPr>
              <a:t>Hardware</a:t>
            </a:r>
          </a:p>
          <a:p>
            <a:endParaRPr lang="en-US" sz="3600" dirty="0">
              <a:solidFill>
                <a:srgbClr val="212529"/>
              </a:solidFill>
              <a:latin typeface="montserratregular"/>
            </a:endParaRPr>
          </a:p>
          <a:p>
            <a:r>
              <a:rPr lang="en-IN" sz="3600" b="1" i="0" dirty="0">
                <a:solidFill>
                  <a:srgbClr val="002060"/>
                </a:solidFill>
                <a:effectLst/>
                <a:latin typeface="montserratregular"/>
              </a:rPr>
              <a:t>Domain : </a:t>
            </a:r>
            <a:r>
              <a:rPr lang="en-IN" sz="3600" b="1" i="0" dirty="0">
                <a:solidFill>
                  <a:srgbClr val="00B050"/>
                </a:solidFill>
                <a:effectLst/>
                <a:latin typeface="montserratregular"/>
              </a:rPr>
              <a:t>Renewable / Sustainable Energy</a:t>
            </a:r>
            <a:endParaRPr lang="en-IN" sz="3600" b="1" dirty="0">
              <a:solidFill>
                <a:srgbClr val="00B050"/>
              </a:solidFill>
            </a:endParaRPr>
          </a:p>
        </p:txBody>
      </p:sp>
    </p:spTree>
    <p:extLst>
      <p:ext uri="{BB962C8B-B14F-4D97-AF65-F5344CB8AC3E}">
        <p14:creationId xmlns:p14="http://schemas.microsoft.com/office/powerpoint/2010/main" val="23465715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6AF249-4D8D-EE97-190C-0CF69A919BA8}"/>
              </a:ext>
            </a:extLst>
          </p:cNvPr>
          <p:cNvPicPr>
            <a:picLocks noChangeAspect="1"/>
          </p:cNvPicPr>
          <p:nvPr/>
        </p:nvPicPr>
        <p:blipFill>
          <a:blip r:embed="rId2"/>
          <a:stretch>
            <a:fillRect/>
          </a:stretch>
        </p:blipFill>
        <p:spPr>
          <a:xfrm>
            <a:off x="164387" y="904127"/>
            <a:ext cx="11805005" cy="5188448"/>
          </a:xfrm>
          <a:prstGeom prst="rect">
            <a:avLst/>
          </a:prstGeom>
        </p:spPr>
      </p:pic>
    </p:spTree>
    <p:extLst>
      <p:ext uri="{BB962C8B-B14F-4D97-AF65-F5344CB8AC3E}">
        <p14:creationId xmlns:p14="http://schemas.microsoft.com/office/powerpoint/2010/main" val="42307584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0F8BAE-0510-2E0A-D479-A7557CCD74E3}"/>
              </a:ext>
            </a:extLst>
          </p:cNvPr>
          <p:cNvSpPr>
            <a:spLocks noGrp="1"/>
          </p:cNvSpPr>
          <p:nvPr>
            <p:ph idx="1"/>
          </p:nvPr>
        </p:nvSpPr>
        <p:spPr/>
        <p:txBody>
          <a:bodyPr/>
          <a:lstStyle/>
          <a:p>
            <a:endParaRPr lang="en-IN"/>
          </a:p>
        </p:txBody>
      </p:sp>
      <p:sp>
        <p:nvSpPr>
          <p:cNvPr id="6" name="TextBox 5">
            <a:extLst>
              <a:ext uri="{FF2B5EF4-FFF2-40B4-BE49-F238E27FC236}">
                <a16:creationId xmlns:a16="http://schemas.microsoft.com/office/drawing/2014/main" id="{D4607E83-059D-8711-5F38-F52FCD2E97E9}"/>
              </a:ext>
            </a:extLst>
          </p:cNvPr>
          <p:cNvSpPr txBox="1"/>
          <p:nvPr/>
        </p:nvSpPr>
        <p:spPr>
          <a:xfrm>
            <a:off x="410966" y="365125"/>
            <a:ext cx="6965879" cy="707886"/>
          </a:xfrm>
          <a:prstGeom prst="rect">
            <a:avLst/>
          </a:prstGeom>
          <a:noFill/>
        </p:spPr>
        <p:txBody>
          <a:bodyPr wrap="square" rtlCol="0">
            <a:spAutoFit/>
          </a:bodyPr>
          <a:lstStyle/>
          <a:p>
            <a:r>
              <a:rPr lang="en-IN" sz="4000" b="1" dirty="0"/>
              <a:t>BE </a:t>
            </a:r>
            <a:r>
              <a:rPr lang="en-IN" sz="4000" b="1" dirty="0" err="1"/>
              <a:t>Opt</a:t>
            </a:r>
            <a:r>
              <a:rPr lang="en-IN" sz="4000" b="1" dirty="0"/>
              <a:t> Tool </a:t>
            </a:r>
          </a:p>
        </p:txBody>
      </p:sp>
      <p:pic>
        <p:nvPicPr>
          <p:cNvPr id="4" name="Picture 3">
            <a:extLst>
              <a:ext uri="{FF2B5EF4-FFF2-40B4-BE49-F238E27FC236}">
                <a16:creationId xmlns:a16="http://schemas.microsoft.com/office/drawing/2014/main" id="{19CFC562-CF3D-0672-8964-BA1D48D11E36}"/>
              </a:ext>
            </a:extLst>
          </p:cNvPr>
          <p:cNvPicPr>
            <a:picLocks noChangeAspect="1"/>
          </p:cNvPicPr>
          <p:nvPr/>
        </p:nvPicPr>
        <p:blipFill>
          <a:blip r:embed="rId2"/>
          <a:stretch>
            <a:fillRect/>
          </a:stretch>
        </p:blipFill>
        <p:spPr>
          <a:xfrm>
            <a:off x="0" y="379365"/>
            <a:ext cx="12192000" cy="6099269"/>
          </a:xfrm>
          <a:prstGeom prst="rect">
            <a:avLst/>
          </a:prstGeom>
        </p:spPr>
      </p:pic>
    </p:spTree>
    <p:extLst>
      <p:ext uri="{BB962C8B-B14F-4D97-AF65-F5344CB8AC3E}">
        <p14:creationId xmlns:p14="http://schemas.microsoft.com/office/powerpoint/2010/main" val="19746083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BDED36-E9A8-1689-9D43-253C732ADA6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46D1DC1-34D2-D739-5181-9F5772E2F446}"/>
              </a:ext>
            </a:extLst>
          </p:cNvPr>
          <p:cNvPicPr>
            <a:picLocks noChangeAspect="1"/>
          </p:cNvPicPr>
          <p:nvPr/>
        </p:nvPicPr>
        <p:blipFill rotWithShape="1">
          <a:blip r:embed="rId2"/>
          <a:srcRect t="15077"/>
          <a:stretch/>
        </p:blipFill>
        <p:spPr>
          <a:xfrm>
            <a:off x="0" y="1273996"/>
            <a:ext cx="12192000" cy="5240342"/>
          </a:xfrm>
          <a:prstGeom prst="rect">
            <a:avLst/>
          </a:prstGeom>
        </p:spPr>
      </p:pic>
      <p:sp>
        <p:nvSpPr>
          <p:cNvPr id="6" name="TextBox 5">
            <a:extLst>
              <a:ext uri="{FF2B5EF4-FFF2-40B4-BE49-F238E27FC236}">
                <a16:creationId xmlns:a16="http://schemas.microsoft.com/office/drawing/2014/main" id="{2F0DA90E-98A1-D8E5-2631-2D1B183931EA}"/>
              </a:ext>
            </a:extLst>
          </p:cNvPr>
          <p:cNvSpPr txBox="1"/>
          <p:nvPr/>
        </p:nvSpPr>
        <p:spPr>
          <a:xfrm>
            <a:off x="462337" y="395649"/>
            <a:ext cx="7284377" cy="769441"/>
          </a:xfrm>
          <a:prstGeom prst="rect">
            <a:avLst/>
          </a:prstGeom>
          <a:noFill/>
        </p:spPr>
        <p:txBody>
          <a:bodyPr wrap="square" rtlCol="0">
            <a:spAutoFit/>
          </a:bodyPr>
          <a:lstStyle/>
          <a:p>
            <a:r>
              <a:rPr lang="en-IN" sz="4400" b="1" dirty="0">
                <a:solidFill>
                  <a:srgbClr val="FF0000"/>
                </a:solidFill>
              </a:rPr>
              <a:t>Homer Pro</a:t>
            </a:r>
          </a:p>
        </p:txBody>
      </p:sp>
    </p:spTree>
    <p:extLst>
      <p:ext uri="{BB962C8B-B14F-4D97-AF65-F5344CB8AC3E}">
        <p14:creationId xmlns:p14="http://schemas.microsoft.com/office/powerpoint/2010/main" val="484553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9218" name="Picture 2"/>
          <p:cNvPicPr>
            <a:picLocks noChangeAspect="1" noChangeArrowheads="1"/>
          </p:cNvPicPr>
          <p:nvPr/>
        </p:nvPicPr>
        <p:blipFill>
          <a:blip r:embed="rId2"/>
          <a:srcRect/>
          <a:stretch>
            <a:fillRect/>
          </a:stretch>
        </p:blipFill>
        <p:spPr bwMode="auto">
          <a:xfrm>
            <a:off x="770020" y="152400"/>
            <a:ext cx="9707880" cy="3581400"/>
          </a:xfrm>
          <a:prstGeom prst="rect">
            <a:avLst/>
          </a:prstGeom>
          <a:noFill/>
          <a:ln w="9525">
            <a:noFill/>
            <a:miter lim="800000"/>
            <a:headEnd/>
            <a:tailEnd/>
          </a:ln>
          <a:effectLst/>
        </p:spPr>
      </p:pic>
      <p:pic>
        <p:nvPicPr>
          <p:cNvPr id="9219" name="Picture 3"/>
          <p:cNvPicPr>
            <a:picLocks noChangeAspect="1" noChangeArrowheads="1"/>
          </p:cNvPicPr>
          <p:nvPr/>
        </p:nvPicPr>
        <p:blipFill>
          <a:blip r:embed="rId3"/>
          <a:srcRect/>
          <a:stretch>
            <a:fillRect/>
          </a:stretch>
        </p:blipFill>
        <p:spPr bwMode="auto">
          <a:xfrm>
            <a:off x="770020" y="3733800"/>
            <a:ext cx="9440780" cy="2743200"/>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2290" name="Picture 2"/>
          <p:cNvPicPr>
            <a:picLocks noChangeAspect="1" noChangeArrowheads="1"/>
          </p:cNvPicPr>
          <p:nvPr/>
        </p:nvPicPr>
        <p:blipFill>
          <a:blip r:embed="rId2"/>
          <a:srcRect l="3357"/>
          <a:stretch>
            <a:fillRect/>
          </a:stretch>
        </p:blipFill>
        <p:spPr bwMode="auto">
          <a:xfrm>
            <a:off x="1828800" y="304800"/>
            <a:ext cx="8458200" cy="6324600"/>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l="1639"/>
          <a:stretch>
            <a:fillRect/>
          </a:stretch>
        </p:blipFill>
        <p:spPr bwMode="auto">
          <a:xfrm>
            <a:off x="1524000" y="304800"/>
            <a:ext cx="4572000" cy="6096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6248400" y="685800"/>
            <a:ext cx="3733800" cy="685800"/>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3429000" y="838200"/>
            <a:ext cx="2743200" cy="914400"/>
          </a:xfrm>
          <a:prstGeom prst="rect">
            <a:avLst/>
          </a:prstGeom>
          <a:noFill/>
          <a:ln w="9525">
            <a:noFill/>
            <a:miter lim="800000"/>
            <a:headEnd/>
            <a:tailEnd/>
          </a:ln>
          <a:effectLst/>
        </p:spPr>
      </p:pic>
      <p:pic>
        <p:nvPicPr>
          <p:cNvPr id="14337" name="Picture 1"/>
          <p:cNvPicPr>
            <a:picLocks noChangeAspect="1" noChangeArrowheads="1"/>
          </p:cNvPicPr>
          <p:nvPr/>
        </p:nvPicPr>
        <p:blipFill>
          <a:blip r:embed="rId5"/>
          <a:srcRect/>
          <a:stretch>
            <a:fillRect/>
          </a:stretch>
        </p:blipFill>
        <p:spPr bwMode="auto">
          <a:xfrm>
            <a:off x="6324600" y="1676400"/>
            <a:ext cx="3962400" cy="762000"/>
          </a:xfrm>
          <a:prstGeom prst="rect">
            <a:avLst/>
          </a:prstGeom>
          <a:noFill/>
          <a:ln w="9525">
            <a:noFill/>
            <a:miter lim="800000"/>
            <a:headEnd/>
            <a:tailEnd/>
          </a:ln>
          <a:effectLst/>
        </p:spPr>
      </p:pic>
      <p:pic>
        <p:nvPicPr>
          <p:cNvPr id="14338" name="Picture 2"/>
          <p:cNvPicPr>
            <a:picLocks noChangeAspect="1" noChangeArrowheads="1"/>
          </p:cNvPicPr>
          <p:nvPr/>
        </p:nvPicPr>
        <p:blipFill>
          <a:blip r:embed="rId6"/>
          <a:srcRect/>
          <a:stretch>
            <a:fillRect/>
          </a:stretch>
        </p:blipFill>
        <p:spPr bwMode="auto">
          <a:xfrm>
            <a:off x="3429000" y="1752600"/>
            <a:ext cx="2667000" cy="1066800"/>
          </a:xfrm>
          <a:prstGeom prst="rect">
            <a:avLst/>
          </a:prstGeom>
          <a:noFill/>
          <a:ln w="9525">
            <a:noFill/>
            <a:miter lim="800000"/>
            <a:headEnd/>
            <a:tailEnd/>
          </a:ln>
          <a:effectLst/>
        </p:spPr>
      </p:pic>
      <p:pic>
        <p:nvPicPr>
          <p:cNvPr id="14339" name="Picture 3"/>
          <p:cNvPicPr>
            <a:picLocks noChangeAspect="1" noChangeArrowheads="1"/>
          </p:cNvPicPr>
          <p:nvPr/>
        </p:nvPicPr>
        <p:blipFill>
          <a:blip r:embed="rId7"/>
          <a:srcRect/>
          <a:stretch>
            <a:fillRect/>
          </a:stretch>
        </p:blipFill>
        <p:spPr bwMode="auto">
          <a:xfrm>
            <a:off x="6400800" y="2819400"/>
            <a:ext cx="4267200" cy="609600"/>
          </a:xfrm>
          <a:prstGeom prst="rect">
            <a:avLst/>
          </a:prstGeom>
          <a:noFill/>
          <a:ln w="9525">
            <a:noFill/>
            <a:miter lim="800000"/>
            <a:headEnd/>
            <a:tailEnd/>
          </a:ln>
          <a:effectLst/>
        </p:spPr>
      </p:pic>
      <p:pic>
        <p:nvPicPr>
          <p:cNvPr id="14340" name="Picture 4"/>
          <p:cNvPicPr>
            <a:picLocks noChangeAspect="1" noChangeArrowheads="1"/>
          </p:cNvPicPr>
          <p:nvPr/>
        </p:nvPicPr>
        <p:blipFill>
          <a:blip r:embed="rId8"/>
          <a:srcRect/>
          <a:stretch>
            <a:fillRect/>
          </a:stretch>
        </p:blipFill>
        <p:spPr bwMode="auto">
          <a:xfrm>
            <a:off x="1676400" y="2819400"/>
            <a:ext cx="4419600" cy="1047750"/>
          </a:xfrm>
          <a:prstGeom prst="rect">
            <a:avLst/>
          </a:prstGeom>
          <a:noFill/>
          <a:ln w="9525">
            <a:noFill/>
            <a:miter lim="800000"/>
            <a:headEnd/>
            <a:tailEnd/>
          </a:ln>
          <a:effectLst/>
        </p:spPr>
      </p:pic>
      <p:pic>
        <p:nvPicPr>
          <p:cNvPr id="14341" name="Picture 5"/>
          <p:cNvPicPr>
            <a:picLocks noChangeAspect="1" noChangeArrowheads="1"/>
          </p:cNvPicPr>
          <p:nvPr/>
        </p:nvPicPr>
        <p:blipFill>
          <a:blip r:embed="rId9"/>
          <a:srcRect/>
          <a:stretch>
            <a:fillRect/>
          </a:stretch>
        </p:blipFill>
        <p:spPr bwMode="auto">
          <a:xfrm>
            <a:off x="6400800" y="3657601"/>
            <a:ext cx="2876550" cy="542925"/>
          </a:xfrm>
          <a:prstGeom prst="rect">
            <a:avLst/>
          </a:prstGeom>
          <a:noFill/>
          <a:ln w="9525">
            <a:noFill/>
            <a:miter lim="800000"/>
            <a:headEnd/>
            <a:tailEnd/>
          </a:ln>
          <a:effectLst/>
        </p:spPr>
      </p:pic>
      <p:pic>
        <p:nvPicPr>
          <p:cNvPr id="14342" name="Picture 6"/>
          <p:cNvPicPr>
            <a:picLocks noChangeAspect="1" noChangeArrowheads="1"/>
          </p:cNvPicPr>
          <p:nvPr/>
        </p:nvPicPr>
        <p:blipFill>
          <a:blip r:embed="rId10"/>
          <a:srcRect/>
          <a:stretch>
            <a:fillRect/>
          </a:stretch>
        </p:blipFill>
        <p:spPr bwMode="auto">
          <a:xfrm>
            <a:off x="1905001" y="3810000"/>
            <a:ext cx="4191000" cy="1066800"/>
          </a:xfrm>
          <a:prstGeom prst="rect">
            <a:avLst/>
          </a:prstGeom>
          <a:noFill/>
          <a:ln w="9525">
            <a:noFill/>
            <a:miter lim="800000"/>
            <a:headEnd/>
            <a:tailEnd/>
          </a:ln>
          <a:effectLst/>
        </p:spPr>
      </p:pic>
      <p:pic>
        <p:nvPicPr>
          <p:cNvPr id="14343" name="Picture 7"/>
          <p:cNvPicPr>
            <a:picLocks noChangeAspect="1" noChangeArrowheads="1"/>
          </p:cNvPicPr>
          <p:nvPr/>
        </p:nvPicPr>
        <p:blipFill>
          <a:blip r:embed="rId11"/>
          <a:srcRect/>
          <a:stretch>
            <a:fillRect/>
          </a:stretch>
        </p:blipFill>
        <p:spPr bwMode="auto">
          <a:xfrm>
            <a:off x="6400801" y="4953000"/>
            <a:ext cx="4086225" cy="609600"/>
          </a:xfrm>
          <a:prstGeom prst="rect">
            <a:avLst/>
          </a:prstGeom>
          <a:noFill/>
          <a:ln w="9525">
            <a:noFill/>
            <a:miter lim="800000"/>
            <a:headEnd/>
            <a:tailEnd/>
          </a:ln>
          <a:effectLst/>
        </p:spPr>
      </p:pic>
      <p:pic>
        <p:nvPicPr>
          <p:cNvPr id="14344" name="Picture 8"/>
          <p:cNvPicPr>
            <a:picLocks noChangeAspect="1" noChangeArrowheads="1"/>
          </p:cNvPicPr>
          <p:nvPr/>
        </p:nvPicPr>
        <p:blipFill>
          <a:blip r:embed="rId12"/>
          <a:srcRect/>
          <a:stretch>
            <a:fillRect/>
          </a:stretch>
        </p:blipFill>
        <p:spPr bwMode="auto">
          <a:xfrm>
            <a:off x="2209800" y="4876800"/>
            <a:ext cx="3810000" cy="1047750"/>
          </a:xfrm>
          <a:prstGeom prst="rect">
            <a:avLst/>
          </a:prstGeom>
          <a:noFill/>
          <a:ln w="9525">
            <a:noFill/>
            <a:miter lim="800000"/>
            <a:headEnd/>
            <a:tailEnd/>
          </a:ln>
          <a:effectLst/>
        </p:spPr>
      </p:pic>
    </p:spTree>
    <p:extLst>
      <p:ext uri="{BB962C8B-B14F-4D97-AF65-F5344CB8AC3E}">
        <p14:creationId xmlns:p14="http://schemas.microsoft.com/office/powerpoint/2010/main" val="3484816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fade">
                                      <p:cBhvr>
                                        <p:cTn id="12" dur="500"/>
                                        <p:tgtEl>
                                          <p:spTgt spid="10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fade">
                                      <p:cBhvr>
                                        <p:cTn id="17" dur="500"/>
                                        <p:tgtEl>
                                          <p:spTgt spid="10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337"/>
                                        </p:tgtEl>
                                        <p:attrNameLst>
                                          <p:attrName>style.visibility</p:attrName>
                                        </p:attrNameLst>
                                      </p:cBhvr>
                                      <p:to>
                                        <p:strVal val="visible"/>
                                      </p:to>
                                    </p:set>
                                    <p:animEffect transition="in" filter="fade">
                                      <p:cBhvr>
                                        <p:cTn id="22" dur="500"/>
                                        <p:tgtEl>
                                          <p:spTgt spid="143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338"/>
                                        </p:tgtEl>
                                        <p:attrNameLst>
                                          <p:attrName>style.visibility</p:attrName>
                                        </p:attrNameLst>
                                      </p:cBhvr>
                                      <p:to>
                                        <p:strVal val="visible"/>
                                      </p:to>
                                    </p:set>
                                    <p:animEffect transition="in" filter="fade">
                                      <p:cBhvr>
                                        <p:cTn id="27" dur="500"/>
                                        <p:tgtEl>
                                          <p:spTgt spid="1433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339"/>
                                        </p:tgtEl>
                                        <p:attrNameLst>
                                          <p:attrName>style.visibility</p:attrName>
                                        </p:attrNameLst>
                                      </p:cBhvr>
                                      <p:to>
                                        <p:strVal val="visible"/>
                                      </p:to>
                                    </p:set>
                                    <p:animEffect transition="in" filter="fade">
                                      <p:cBhvr>
                                        <p:cTn id="32" dur="500"/>
                                        <p:tgtEl>
                                          <p:spTgt spid="1433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340"/>
                                        </p:tgtEl>
                                        <p:attrNameLst>
                                          <p:attrName>style.visibility</p:attrName>
                                        </p:attrNameLst>
                                      </p:cBhvr>
                                      <p:to>
                                        <p:strVal val="visible"/>
                                      </p:to>
                                    </p:set>
                                    <p:animEffect transition="in" filter="fade">
                                      <p:cBhvr>
                                        <p:cTn id="37" dur="500"/>
                                        <p:tgtEl>
                                          <p:spTgt spid="1434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341"/>
                                        </p:tgtEl>
                                        <p:attrNameLst>
                                          <p:attrName>style.visibility</p:attrName>
                                        </p:attrNameLst>
                                      </p:cBhvr>
                                      <p:to>
                                        <p:strVal val="visible"/>
                                      </p:to>
                                    </p:set>
                                    <p:animEffect transition="in" filter="fade">
                                      <p:cBhvr>
                                        <p:cTn id="42" dur="500"/>
                                        <p:tgtEl>
                                          <p:spTgt spid="1434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342"/>
                                        </p:tgtEl>
                                        <p:attrNameLst>
                                          <p:attrName>style.visibility</p:attrName>
                                        </p:attrNameLst>
                                      </p:cBhvr>
                                      <p:to>
                                        <p:strVal val="visible"/>
                                      </p:to>
                                    </p:set>
                                    <p:animEffect transition="in" filter="fade">
                                      <p:cBhvr>
                                        <p:cTn id="47" dur="500"/>
                                        <p:tgtEl>
                                          <p:spTgt spid="1434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343"/>
                                        </p:tgtEl>
                                        <p:attrNameLst>
                                          <p:attrName>style.visibility</p:attrName>
                                        </p:attrNameLst>
                                      </p:cBhvr>
                                      <p:to>
                                        <p:strVal val="visible"/>
                                      </p:to>
                                    </p:set>
                                    <p:animEffect transition="in" filter="fade">
                                      <p:cBhvr>
                                        <p:cTn id="52" dur="500"/>
                                        <p:tgtEl>
                                          <p:spTgt spid="1434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4344"/>
                                        </p:tgtEl>
                                        <p:attrNameLst>
                                          <p:attrName>style.visibility</p:attrName>
                                        </p:attrNameLst>
                                      </p:cBhvr>
                                      <p:to>
                                        <p:strVal val="visible"/>
                                      </p:to>
                                    </p:set>
                                    <p:animEffect transition="in" filter="fade">
                                      <p:cBhvr>
                                        <p:cTn id="57" dur="500"/>
                                        <p:tgtEl>
                                          <p:spTgt spid="14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13412" y="232757"/>
            <a:ext cx="10590415" cy="830997"/>
          </a:xfrm>
          <a:prstGeom prst="rect">
            <a:avLst/>
          </a:prstGeom>
          <a:noFill/>
        </p:spPr>
        <p:txBody>
          <a:bodyPr wrap="square" rtlCol="0">
            <a:spAutoFit/>
          </a:bodyPr>
          <a:lstStyle/>
          <a:p>
            <a:r>
              <a:rPr lang="en-US" sz="3000" b="1" dirty="0">
                <a:latin typeface="Times New Roman" panose="02020603050405020304" pitchFamily="18" charset="0"/>
                <a:cs typeface="Times New Roman" panose="02020603050405020304" pitchFamily="18" charset="0"/>
              </a:rPr>
              <a:t>Real time working prototype model made by our team</a:t>
            </a:r>
            <a:endParaRPr lang="en-US" sz="3000" dirty="0">
              <a:latin typeface="Times New Roman" panose="02020603050405020304" pitchFamily="18" charset="0"/>
              <a:cs typeface="Times New Roman" panose="02020603050405020304" pitchFamily="18" charset="0"/>
            </a:endParaRPr>
          </a:p>
          <a:p>
            <a:endParaRPr lang="en-US" dirty="0"/>
          </a:p>
        </p:txBody>
      </p:sp>
      <p:pic>
        <p:nvPicPr>
          <p:cNvPr id="3" name="Picture 2" descr="C:\Users\ASUS\Downloads\sih.jpe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3781" y="1180132"/>
            <a:ext cx="9293629" cy="5253919"/>
          </a:xfrm>
          <a:prstGeom prst="rect">
            <a:avLst/>
          </a:prstGeom>
          <a:noFill/>
          <a:ln>
            <a:noFill/>
          </a:ln>
        </p:spPr>
      </p:pic>
    </p:spTree>
    <p:extLst>
      <p:ext uri="{BB962C8B-B14F-4D97-AF65-F5344CB8AC3E}">
        <p14:creationId xmlns:p14="http://schemas.microsoft.com/office/powerpoint/2010/main" val="198327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DB6C49-19F2-EAE7-D098-BB5AD4EC736F}"/>
              </a:ext>
            </a:extLst>
          </p:cNvPr>
          <p:cNvSpPr txBox="1"/>
          <p:nvPr/>
        </p:nvSpPr>
        <p:spPr>
          <a:xfrm>
            <a:off x="179798" y="133174"/>
            <a:ext cx="11373492" cy="707886"/>
          </a:xfrm>
          <a:prstGeom prst="rect">
            <a:avLst/>
          </a:prstGeom>
          <a:noFill/>
        </p:spPr>
        <p:txBody>
          <a:bodyPr wrap="square" rtlCol="0">
            <a:spAutoFit/>
          </a:bodyPr>
          <a:lstStyle/>
          <a:p>
            <a:r>
              <a:rPr lang="en-IN" sz="4000" b="1" dirty="0">
                <a:solidFill>
                  <a:srgbClr val="00B050"/>
                </a:solidFill>
              </a:rPr>
              <a:t>Problem Statement: </a:t>
            </a:r>
          </a:p>
        </p:txBody>
      </p:sp>
      <p:graphicFrame>
        <p:nvGraphicFramePr>
          <p:cNvPr id="5" name="Table 4">
            <a:extLst>
              <a:ext uri="{FF2B5EF4-FFF2-40B4-BE49-F238E27FC236}">
                <a16:creationId xmlns:a16="http://schemas.microsoft.com/office/drawing/2014/main" id="{CAB80E6E-BC03-C478-48B7-413BF63CB074}"/>
              </a:ext>
            </a:extLst>
          </p:cNvPr>
          <p:cNvGraphicFramePr>
            <a:graphicFrameLocks noGrp="1"/>
          </p:cNvGraphicFramePr>
          <p:nvPr>
            <p:extLst>
              <p:ext uri="{D42A27DB-BD31-4B8C-83A1-F6EECF244321}">
                <p14:modId xmlns:p14="http://schemas.microsoft.com/office/powerpoint/2010/main" val="1268829614"/>
              </p:ext>
            </p:extLst>
          </p:nvPr>
        </p:nvGraphicFramePr>
        <p:xfrm>
          <a:off x="92467" y="1322324"/>
          <a:ext cx="11919735" cy="4368800"/>
        </p:xfrm>
        <a:graphic>
          <a:graphicData uri="http://schemas.openxmlformats.org/drawingml/2006/table">
            <a:tbl>
              <a:tblPr/>
              <a:tblGrid>
                <a:gridCol w="11919735">
                  <a:extLst>
                    <a:ext uri="{9D8B030D-6E8A-4147-A177-3AD203B41FA5}">
                      <a16:colId xmlns:a16="http://schemas.microsoft.com/office/drawing/2014/main" val="2817584153"/>
                    </a:ext>
                  </a:extLst>
                </a:gridCol>
              </a:tblGrid>
              <a:tr h="4250703">
                <a:tc>
                  <a:txBody>
                    <a:bodyPr/>
                    <a:lstStyle/>
                    <a:p>
                      <a:pPr algn="just" fontAlgn="t"/>
                      <a:r>
                        <a:rPr lang="en-US" sz="2800" b="1" dirty="0">
                          <a:effectLst/>
                          <a:latin typeface="montserratregular"/>
                        </a:rPr>
                        <a:t>Conditioning Monitoring (CM) of electrical system is the process of </a:t>
                      </a:r>
                      <a:r>
                        <a:rPr lang="en-US" sz="2800" b="1" dirty="0">
                          <a:solidFill>
                            <a:srgbClr val="FF0000"/>
                          </a:solidFill>
                          <a:effectLst/>
                          <a:latin typeface="montserratregular"/>
                        </a:rPr>
                        <a:t>systematic data collection </a:t>
                      </a:r>
                      <a:r>
                        <a:rPr lang="en-US" sz="2800" b="1" dirty="0">
                          <a:effectLst/>
                          <a:latin typeface="montserratregular"/>
                        </a:rPr>
                        <a:t>and evaluation to </a:t>
                      </a:r>
                      <a:r>
                        <a:rPr lang="en-US" sz="2800" b="1" dirty="0">
                          <a:solidFill>
                            <a:srgbClr val="FF0000"/>
                          </a:solidFill>
                          <a:effectLst/>
                          <a:latin typeface="montserratregular"/>
                        </a:rPr>
                        <a:t>identify changes </a:t>
                      </a:r>
                      <a:r>
                        <a:rPr lang="en-US" sz="2800" b="1" dirty="0">
                          <a:effectLst/>
                          <a:latin typeface="montserratregular"/>
                        </a:rPr>
                        <a:t>in </a:t>
                      </a:r>
                      <a:r>
                        <a:rPr lang="en-US" sz="2800" b="1" dirty="0">
                          <a:solidFill>
                            <a:srgbClr val="FF0000"/>
                          </a:solidFill>
                          <a:effectLst/>
                          <a:latin typeface="montserratregular"/>
                        </a:rPr>
                        <a:t>performance</a:t>
                      </a:r>
                      <a:r>
                        <a:rPr lang="en-US" sz="2800" b="1" dirty="0">
                          <a:effectLst/>
                          <a:latin typeface="montserratregular"/>
                        </a:rPr>
                        <a:t> or </a:t>
                      </a:r>
                      <a:r>
                        <a:rPr lang="en-US" sz="2800" b="1" dirty="0">
                          <a:solidFill>
                            <a:srgbClr val="FF0000"/>
                          </a:solidFill>
                          <a:effectLst/>
                          <a:latin typeface="montserratregular"/>
                        </a:rPr>
                        <a:t>conditioning</a:t>
                      </a:r>
                      <a:r>
                        <a:rPr lang="en-US" sz="2800" b="1" dirty="0">
                          <a:effectLst/>
                          <a:latin typeface="montserratregular"/>
                        </a:rPr>
                        <a:t> of the system, or its components, such that </a:t>
                      </a:r>
                      <a:r>
                        <a:rPr lang="en-US" sz="2800" b="1" dirty="0">
                          <a:solidFill>
                            <a:srgbClr val="FF0000"/>
                          </a:solidFill>
                          <a:effectLst/>
                          <a:latin typeface="montserratregular"/>
                        </a:rPr>
                        <a:t>remedial action </a:t>
                      </a:r>
                      <a:r>
                        <a:rPr lang="en-US" sz="2800" b="1" dirty="0">
                          <a:effectLst/>
                          <a:latin typeface="montserratregular"/>
                        </a:rPr>
                        <a:t>may be planned in a </a:t>
                      </a:r>
                      <a:r>
                        <a:rPr lang="en-US" sz="2800" b="1" dirty="0">
                          <a:solidFill>
                            <a:srgbClr val="FF0000"/>
                          </a:solidFill>
                          <a:effectLst/>
                          <a:latin typeface="montserratregular"/>
                        </a:rPr>
                        <a:t>cost effective manner </a:t>
                      </a:r>
                      <a:r>
                        <a:rPr lang="en-US" sz="2800" b="1" dirty="0">
                          <a:effectLst/>
                          <a:latin typeface="montserratregular"/>
                        </a:rPr>
                        <a:t>to maintain </a:t>
                      </a:r>
                      <a:r>
                        <a:rPr lang="en-US" sz="2800" b="1" dirty="0">
                          <a:solidFill>
                            <a:srgbClr val="FF0000"/>
                          </a:solidFill>
                          <a:effectLst/>
                          <a:latin typeface="montserratregular"/>
                        </a:rPr>
                        <a:t>reliability. </a:t>
                      </a:r>
                    </a:p>
                    <a:p>
                      <a:pPr algn="just" fontAlgn="t"/>
                      <a:endParaRPr lang="en-US" sz="2800" dirty="0">
                        <a:effectLst/>
                        <a:latin typeface="montserratregular"/>
                      </a:endParaRPr>
                    </a:p>
                    <a:p>
                      <a:pPr algn="just" fontAlgn="t"/>
                      <a:r>
                        <a:rPr lang="en-US" sz="2800" b="1" dirty="0">
                          <a:effectLst/>
                          <a:latin typeface="montserratregular"/>
                        </a:rPr>
                        <a:t>It is the process of </a:t>
                      </a:r>
                      <a:r>
                        <a:rPr lang="en-US" sz="2800" b="1" dirty="0">
                          <a:solidFill>
                            <a:srgbClr val="FF0000"/>
                          </a:solidFill>
                          <a:effectLst/>
                          <a:latin typeface="montserratregular"/>
                        </a:rPr>
                        <a:t>continuous monitoring </a:t>
                      </a:r>
                      <a:r>
                        <a:rPr lang="en-US" sz="2800" b="1" dirty="0">
                          <a:effectLst/>
                          <a:latin typeface="montserratregular"/>
                        </a:rPr>
                        <a:t>of their electrical parameters in order to identify a </a:t>
                      </a:r>
                      <a:r>
                        <a:rPr lang="en-US" sz="2800" b="1" dirty="0">
                          <a:solidFill>
                            <a:srgbClr val="FF0000"/>
                          </a:solidFill>
                          <a:effectLst/>
                          <a:latin typeface="montserratregular"/>
                        </a:rPr>
                        <a:t>significant change </a:t>
                      </a:r>
                      <a:r>
                        <a:rPr lang="en-US" sz="2800" b="1" dirty="0">
                          <a:effectLst/>
                          <a:latin typeface="montserratregular"/>
                        </a:rPr>
                        <a:t>which is indicative of a </a:t>
                      </a:r>
                      <a:r>
                        <a:rPr lang="en-US" sz="2800" b="1" dirty="0">
                          <a:solidFill>
                            <a:srgbClr val="FF0000"/>
                          </a:solidFill>
                          <a:effectLst/>
                          <a:latin typeface="montserratregular"/>
                        </a:rPr>
                        <a:t>developing fault. </a:t>
                      </a:r>
                    </a:p>
                    <a:p>
                      <a:pPr algn="just" fontAlgn="t"/>
                      <a:endParaRPr lang="en-US" sz="2800" b="1" dirty="0">
                        <a:solidFill>
                          <a:srgbClr val="FF0000"/>
                        </a:solidFill>
                        <a:effectLst/>
                        <a:latin typeface="montserratregular"/>
                      </a:endParaRPr>
                    </a:p>
                  </a:txBody>
                  <a:tcPr marL="63500" marR="63500" marT="50800" marB="50800">
                    <a:lnL w="6350" cap="flat" cmpd="sng" algn="ctr">
                      <a:solidFill>
                        <a:srgbClr val="C1C6CC"/>
                      </a:solidFill>
                      <a:prstDash val="solid"/>
                      <a:round/>
                      <a:headEnd type="none" w="med" len="med"/>
                      <a:tailEnd type="none" w="med" len="med"/>
                    </a:lnL>
                    <a:lnR w="6350" cap="flat" cmpd="sng" algn="ctr">
                      <a:solidFill>
                        <a:srgbClr val="C1C6CC"/>
                      </a:solidFill>
                      <a:prstDash val="solid"/>
                      <a:round/>
                      <a:headEnd type="none" w="med" len="med"/>
                      <a:tailEnd type="none" w="med" len="med"/>
                    </a:lnR>
                    <a:lnT w="6350" cap="flat" cmpd="sng" algn="ctr">
                      <a:solidFill>
                        <a:srgbClr val="C1C6CC"/>
                      </a:solidFill>
                      <a:prstDash val="solid"/>
                      <a:round/>
                      <a:headEnd type="none" w="med" len="med"/>
                      <a:tailEnd type="none" w="med" len="med"/>
                    </a:lnT>
                    <a:lnB w="6350" cap="flat" cmpd="sng" algn="ctr">
                      <a:solidFill>
                        <a:srgbClr val="111111"/>
                      </a:solidFill>
                      <a:prstDash val="solid"/>
                      <a:round/>
                      <a:headEnd type="none" w="med" len="med"/>
                      <a:tailEnd type="none" w="med" len="med"/>
                    </a:lnB>
                    <a:solidFill>
                      <a:srgbClr val="FFFFFF"/>
                    </a:solidFill>
                  </a:tcPr>
                </a:tc>
                <a:extLst>
                  <a:ext uri="{0D108BD9-81ED-4DB2-BD59-A6C34878D82A}">
                    <a16:rowId xmlns:a16="http://schemas.microsoft.com/office/drawing/2014/main" val="4185500572"/>
                  </a:ext>
                </a:extLst>
              </a:tr>
            </a:tbl>
          </a:graphicData>
        </a:graphic>
      </p:graphicFrame>
    </p:spTree>
    <p:extLst>
      <p:ext uri="{BB962C8B-B14F-4D97-AF65-F5344CB8AC3E}">
        <p14:creationId xmlns:p14="http://schemas.microsoft.com/office/powerpoint/2010/main" val="1985570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9A3AEB8-D77A-954F-BBE2-B908350196E3}"/>
              </a:ext>
            </a:extLst>
          </p:cNvPr>
          <p:cNvSpPr txBox="1"/>
          <p:nvPr/>
        </p:nvSpPr>
        <p:spPr>
          <a:xfrm>
            <a:off x="154113" y="707886"/>
            <a:ext cx="11883774" cy="6001643"/>
          </a:xfrm>
          <a:prstGeom prst="rect">
            <a:avLst/>
          </a:prstGeom>
          <a:noFill/>
        </p:spPr>
        <p:txBody>
          <a:bodyPr wrap="square" rtlCol="0">
            <a:spAutoFit/>
          </a:bodyPr>
          <a:lstStyle/>
          <a:p>
            <a:pPr marL="457200" indent="-457200" algn="just">
              <a:buFont typeface="+mj-lt"/>
              <a:buAutoNum type="arabicPeriod"/>
            </a:pPr>
            <a:endParaRPr lang="en-IN" sz="2400" dirty="0">
              <a:latin typeface="Bookman Old Style" panose="02050604050505020204" pitchFamily="18" charset="0"/>
            </a:endParaRPr>
          </a:p>
          <a:p>
            <a:pPr marL="457200" indent="-457200" algn="just">
              <a:buFont typeface="+mj-lt"/>
              <a:buAutoNum type="arabicPeriod"/>
            </a:pPr>
            <a:r>
              <a:rPr lang="en-IN" sz="2400" b="1" dirty="0">
                <a:latin typeface="Bookman Old Style" panose="02050604050505020204" pitchFamily="18" charset="0"/>
              </a:rPr>
              <a:t>Definitions of the Microgrid, DC Microgrid, AC Microgrid, Hybrid AC/DC Microgrid</a:t>
            </a:r>
          </a:p>
          <a:p>
            <a:pPr marL="457200" indent="-457200" algn="just">
              <a:buFont typeface="+mj-lt"/>
              <a:buAutoNum type="arabicPeriod"/>
            </a:pPr>
            <a:endParaRPr lang="en-IN" sz="2400" b="1" dirty="0">
              <a:latin typeface="Bookman Old Style" panose="02050604050505020204" pitchFamily="18" charset="0"/>
            </a:endParaRPr>
          </a:p>
          <a:p>
            <a:pPr marL="457200" indent="-457200" algn="just">
              <a:buFont typeface="+mj-lt"/>
              <a:buAutoNum type="arabicPeriod"/>
            </a:pPr>
            <a:r>
              <a:rPr lang="en-IN" sz="2400" b="1" dirty="0">
                <a:latin typeface="Bookman Old Style" panose="02050604050505020204" pitchFamily="18" charset="0"/>
              </a:rPr>
              <a:t>Different groups of micro-grids </a:t>
            </a:r>
          </a:p>
          <a:p>
            <a:pPr marL="457200" indent="-457200" algn="just">
              <a:buFont typeface="+mj-lt"/>
              <a:buAutoNum type="arabicPeriod"/>
            </a:pPr>
            <a:endParaRPr lang="en-IN" sz="2400" b="1" dirty="0">
              <a:latin typeface="Bookman Old Style" panose="02050604050505020204" pitchFamily="18" charset="0"/>
            </a:endParaRPr>
          </a:p>
          <a:p>
            <a:pPr marL="457200" indent="-457200" algn="just">
              <a:buFont typeface="+mj-lt"/>
              <a:buAutoNum type="arabicPeriod"/>
            </a:pPr>
            <a:r>
              <a:rPr lang="en-IN" sz="2400" b="1" dirty="0">
                <a:latin typeface="Bookman Old Style" panose="02050604050505020204" pitchFamily="18" charset="0"/>
              </a:rPr>
              <a:t>Condition monitoring, Systematic data collection,  Continues monitoring </a:t>
            </a:r>
          </a:p>
          <a:p>
            <a:pPr marL="457200" indent="-457200" algn="just">
              <a:buFont typeface="+mj-lt"/>
              <a:buAutoNum type="arabicPeriod"/>
            </a:pPr>
            <a:endParaRPr lang="en-IN" sz="2400" b="1" dirty="0">
              <a:latin typeface="Bookman Old Style" panose="02050604050505020204" pitchFamily="18" charset="0"/>
            </a:endParaRPr>
          </a:p>
          <a:p>
            <a:pPr marL="457200" indent="-457200" algn="just">
              <a:buFont typeface="+mj-lt"/>
              <a:buAutoNum type="arabicPeriod"/>
            </a:pPr>
            <a:r>
              <a:rPr lang="en-IN" sz="2400" b="1" dirty="0">
                <a:latin typeface="Bookman Old Style" panose="02050604050505020204" pitchFamily="18" charset="0"/>
              </a:rPr>
              <a:t>Performance monitoring, remedial action and cost effective manner </a:t>
            </a:r>
          </a:p>
          <a:p>
            <a:pPr marL="457200" indent="-457200" algn="just">
              <a:buFont typeface="+mj-lt"/>
              <a:buAutoNum type="arabicPeriod"/>
            </a:pPr>
            <a:endParaRPr lang="en-IN" sz="2400" b="1" dirty="0">
              <a:latin typeface="Bookman Old Style" panose="02050604050505020204" pitchFamily="18" charset="0"/>
            </a:endParaRPr>
          </a:p>
          <a:p>
            <a:pPr marL="457200" indent="-457200" algn="just">
              <a:buFont typeface="+mj-lt"/>
              <a:buAutoNum type="arabicPeriod"/>
            </a:pPr>
            <a:r>
              <a:rPr lang="en-IN" sz="2400" b="1" dirty="0">
                <a:latin typeface="Bookman Old Style" panose="02050604050505020204" pitchFamily="18" charset="0"/>
              </a:rPr>
              <a:t>Own remote maintenance  and diagnostic units </a:t>
            </a:r>
          </a:p>
          <a:p>
            <a:pPr marL="457200" indent="-457200" algn="just">
              <a:buFont typeface="+mj-lt"/>
              <a:buAutoNum type="arabicPeriod"/>
            </a:pPr>
            <a:endParaRPr lang="en-IN" sz="2400" b="1" dirty="0">
              <a:latin typeface="Bookman Old Style" panose="02050604050505020204" pitchFamily="18" charset="0"/>
            </a:endParaRPr>
          </a:p>
          <a:p>
            <a:pPr marL="457200" indent="-457200" algn="just">
              <a:buFont typeface="+mj-lt"/>
              <a:buAutoNum type="arabicPeriod"/>
            </a:pPr>
            <a:r>
              <a:rPr lang="en-IN" sz="2400" b="1" dirty="0">
                <a:latin typeface="Bookman Old Style" panose="02050604050505020204" pitchFamily="18" charset="0"/>
              </a:rPr>
              <a:t>Low cost generic tools with safe solution for robust and reliable microgrids </a:t>
            </a:r>
          </a:p>
          <a:p>
            <a:r>
              <a:rPr lang="en-IN" sz="2400" b="1" dirty="0"/>
              <a:t> </a:t>
            </a:r>
          </a:p>
        </p:txBody>
      </p:sp>
      <p:sp>
        <p:nvSpPr>
          <p:cNvPr id="2" name="TextBox 1">
            <a:extLst>
              <a:ext uri="{FF2B5EF4-FFF2-40B4-BE49-F238E27FC236}">
                <a16:creationId xmlns:a16="http://schemas.microsoft.com/office/drawing/2014/main" id="{1B5AF681-BE1E-C774-9D6C-AECFC0BE8250}"/>
              </a:ext>
            </a:extLst>
          </p:cNvPr>
          <p:cNvSpPr txBox="1"/>
          <p:nvPr/>
        </p:nvSpPr>
        <p:spPr>
          <a:xfrm>
            <a:off x="308225" y="0"/>
            <a:ext cx="11373492" cy="707886"/>
          </a:xfrm>
          <a:prstGeom prst="rect">
            <a:avLst/>
          </a:prstGeom>
          <a:noFill/>
        </p:spPr>
        <p:txBody>
          <a:bodyPr wrap="square" rtlCol="0">
            <a:spAutoFit/>
          </a:bodyPr>
          <a:lstStyle/>
          <a:p>
            <a:r>
              <a:rPr lang="en-IN" sz="4000" b="1" dirty="0">
                <a:solidFill>
                  <a:srgbClr val="FF0000"/>
                </a:solidFill>
              </a:rPr>
              <a:t>Approach to solve towards Problem Statement: </a:t>
            </a:r>
          </a:p>
        </p:txBody>
      </p:sp>
    </p:spTree>
    <p:extLst>
      <p:ext uri="{BB962C8B-B14F-4D97-AF65-F5344CB8AC3E}">
        <p14:creationId xmlns:p14="http://schemas.microsoft.com/office/powerpoint/2010/main" val="908788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05D922A-D524-A26D-5829-0597999B2F65}"/>
              </a:ext>
            </a:extLst>
          </p:cNvPr>
          <p:cNvSpPr txBox="1"/>
          <p:nvPr/>
        </p:nvSpPr>
        <p:spPr>
          <a:xfrm>
            <a:off x="315074" y="428178"/>
            <a:ext cx="11561852" cy="6001643"/>
          </a:xfrm>
          <a:prstGeom prst="rect">
            <a:avLst/>
          </a:prstGeom>
          <a:noFill/>
        </p:spPr>
        <p:txBody>
          <a:bodyPr wrap="square" rtlCol="0">
            <a:spAutoFit/>
          </a:bodyPr>
          <a:lstStyle/>
          <a:p>
            <a:r>
              <a:rPr lang="en-US" sz="2400" b="1" i="0" dirty="0">
                <a:solidFill>
                  <a:srgbClr val="FF0000"/>
                </a:solidFill>
                <a:effectLst/>
                <a:latin typeface="arial" panose="020B0604020202020204" pitchFamily="34" charset="0"/>
              </a:rPr>
              <a:t>Definition of Microgrid: </a:t>
            </a:r>
          </a:p>
          <a:p>
            <a:pPr algn="just"/>
            <a:r>
              <a:rPr lang="en-US" sz="2400" dirty="0">
                <a:solidFill>
                  <a:srgbClr val="202124"/>
                </a:solidFill>
                <a:latin typeface="arial" panose="020B0604020202020204" pitchFamily="34" charset="0"/>
              </a:rPr>
              <a:t>A</a:t>
            </a:r>
            <a:r>
              <a:rPr lang="en-US" sz="2400" b="0" i="0" dirty="0">
                <a:solidFill>
                  <a:srgbClr val="202124"/>
                </a:solidFill>
                <a:effectLst/>
                <a:latin typeface="arial" panose="020B0604020202020204" pitchFamily="34" charset="0"/>
              </a:rPr>
              <a:t> small network of electricity users with a local source of supply that is usually attached to a centralized national grid but is able to function independently.</a:t>
            </a:r>
          </a:p>
          <a:p>
            <a:pPr algn="just"/>
            <a:endParaRPr lang="en-US" sz="2400" dirty="0">
              <a:solidFill>
                <a:srgbClr val="202124"/>
              </a:solidFill>
              <a:latin typeface="arial" panose="020B0604020202020204" pitchFamily="34" charset="0"/>
            </a:endParaRPr>
          </a:p>
          <a:p>
            <a:pPr algn="just"/>
            <a:r>
              <a:rPr lang="en-US" sz="2400" b="1" i="0" dirty="0">
                <a:solidFill>
                  <a:srgbClr val="FF0000"/>
                </a:solidFill>
                <a:effectLst/>
                <a:latin typeface="arial" panose="020B0604020202020204" pitchFamily="34" charset="0"/>
              </a:rPr>
              <a:t>Definition of DC Microgrid: </a:t>
            </a:r>
          </a:p>
          <a:p>
            <a:pPr algn="just"/>
            <a:r>
              <a:rPr lang="en-US" sz="2400" i="0" dirty="0">
                <a:solidFill>
                  <a:srgbClr val="202124"/>
                </a:solidFill>
                <a:effectLst/>
                <a:latin typeface="arial" panose="020B0604020202020204" pitchFamily="34" charset="0"/>
              </a:rPr>
              <a:t>A DC microgrid is a localized power system that can run independent of the main power grid by generating and utilizing its own DC power. The most common ways of generating power for DC microgrids are with solar panels, and wind turbines with any excess energy stored in batteries</a:t>
            </a:r>
          </a:p>
          <a:p>
            <a:pPr algn="just"/>
            <a:endParaRPr lang="en-US" sz="2400" dirty="0">
              <a:solidFill>
                <a:srgbClr val="202124"/>
              </a:solidFill>
              <a:latin typeface="arial" panose="020B0604020202020204" pitchFamily="34" charset="0"/>
            </a:endParaRPr>
          </a:p>
          <a:p>
            <a:pPr algn="just"/>
            <a:endParaRPr lang="en-US" sz="2400" b="1" i="0" dirty="0">
              <a:solidFill>
                <a:srgbClr val="202124"/>
              </a:solidFill>
              <a:effectLst/>
              <a:latin typeface="arial" panose="020B0604020202020204" pitchFamily="34" charset="0"/>
            </a:endParaRPr>
          </a:p>
          <a:p>
            <a:pPr algn="just"/>
            <a:r>
              <a:rPr lang="en-US" sz="2400" b="1" i="0" dirty="0">
                <a:solidFill>
                  <a:srgbClr val="FF0000"/>
                </a:solidFill>
                <a:effectLst/>
                <a:latin typeface="arial" panose="020B0604020202020204" pitchFamily="34" charset="0"/>
              </a:rPr>
              <a:t>Definition of AC Microgrid: </a:t>
            </a:r>
          </a:p>
          <a:p>
            <a:pPr algn="just"/>
            <a:r>
              <a:rPr lang="en-US" sz="2400" i="0" dirty="0">
                <a:solidFill>
                  <a:srgbClr val="202124"/>
                </a:solidFill>
                <a:effectLst/>
                <a:latin typeface="arial" panose="020B0604020202020204" pitchFamily="34" charset="0"/>
              </a:rPr>
              <a:t>AC microgrids connect the various energy generation sources and loads in their network using an AC bus system. Typically, AC microgrids consist of distributed generation sources such as renewables, and conventional power generation sources</a:t>
            </a:r>
            <a:endParaRPr lang="en-IN" sz="2400" dirty="0"/>
          </a:p>
        </p:txBody>
      </p:sp>
    </p:spTree>
    <p:extLst>
      <p:ext uri="{BB962C8B-B14F-4D97-AF65-F5344CB8AC3E}">
        <p14:creationId xmlns:p14="http://schemas.microsoft.com/office/powerpoint/2010/main" val="2098928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91F70D-DECC-A021-0C9D-E663F0B6D55D}"/>
              </a:ext>
            </a:extLst>
          </p:cNvPr>
          <p:cNvSpPr txBox="1"/>
          <p:nvPr/>
        </p:nvSpPr>
        <p:spPr>
          <a:xfrm>
            <a:off x="595902" y="873305"/>
            <a:ext cx="11178283" cy="4524315"/>
          </a:xfrm>
          <a:prstGeom prst="rect">
            <a:avLst/>
          </a:prstGeom>
          <a:noFill/>
        </p:spPr>
        <p:txBody>
          <a:bodyPr wrap="square" rtlCol="0">
            <a:spAutoFit/>
          </a:bodyPr>
          <a:lstStyle/>
          <a:p>
            <a:r>
              <a:rPr lang="en-US" sz="2400" b="1" i="0" dirty="0">
                <a:solidFill>
                  <a:srgbClr val="FF0000"/>
                </a:solidFill>
                <a:effectLst/>
                <a:latin typeface="Arial" panose="020B0604020202020204" pitchFamily="34" charset="0"/>
                <a:cs typeface="Arial" panose="020B0604020202020204" pitchFamily="34" charset="0"/>
              </a:rPr>
              <a:t>Definition of AC/DC Microgrid:</a:t>
            </a:r>
          </a:p>
          <a:p>
            <a:endParaRPr lang="en-US" sz="2400" dirty="0">
              <a:solidFill>
                <a:srgbClr val="111111"/>
              </a:solidFill>
              <a:latin typeface="Arial" panose="020B0604020202020204" pitchFamily="34" charset="0"/>
              <a:cs typeface="Arial" panose="020B0604020202020204" pitchFamily="34" charset="0"/>
            </a:endParaRPr>
          </a:p>
          <a:p>
            <a:pPr algn="just"/>
            <a:r>
              <a:rPr lang="en-US" sz="2400" b="0" i="0" dirty="0">
                <a:solidFill>
                  <a:srgbClr val="111111"/>
                </a:solidFill>
                <a:effectLst/>
                <a:latin typeface="Arial" panose="020B0604020202020204" pitchFamily="34" charset="0"/>
                <a:cs typeface="Arial" panose="020B0604020202020204" pitchFamily="34" charset="0"/>
              </a:rPr>
              <a:t>Hybrid AC/DC MICROGRID is also an independent power generation system involving an interface system scheme between the power generation source (hybrid Renewable energy sources and conventional power plants) , energy storage units (batteries /capacitors) and the load demand.</a:t>
            </a:r>
          </a:p>
          <a:p>
            <a:pPr algn="just"/>
            <a:endParaRPr lang="en-US" sz="2400" dirty="0">
              <a:solidFill>
                <a:srgbClr val="111111"/>
              </a:solidFill>
              <a:latin typeface="Arial" panose="020B0604020202020204" pitchFamily="34" charset="0"/>
              <a:cs typeface="Arial" panose="020B0604020202020204" pitchFamily="34" charset="0"/>
            </a:endParaRPr>
          </a:p>
          <a:p>
            <a:pPr algn="just"/>
            <a:r>
              <a:rPr lang="en-US" sz="2400" b="0" i="0" dirty="0">
                <a:solidFill>
                  <a:srgbClr val="111111"/>
                </a:solidFill>
                <a:effectLst/>
                <a:latin typeface="Arial" panose="020B0604020202020204" pitchFamily="34" charset="0"/>
                <a:cs typeface="Arial" panose="020B0604020202020204" pitchFamily="34" charset="0"/>
              </a:rPr>
              <a:t>The power electronics converter (system interface scheme) is being adopted between the energy source and load demand depending on whether the loads are DC loads (rectifier), power frequency AC loads (bidirectional converter) , AC loads (inverter) which could be sharing a common DC or AC bus together , depending on its configuration, however it can be an off grid or grid connected. </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5732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AC5D92-1112-26AF-5E01-6476D549FEAF}"/>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C3AFC3FC-F900-D4AA-4F1A-A2B7DF3C1F3F}"/>
              </a:ext>
            </a:extLst>
          </p:cNvPr>
          <p:cNvPicPr>
            <a:picLocks noChangeAspect="1"/>
          </p:cNvPicPr>
          <p:nvPr/>
        </p:nvPicPr>
        <p:blipFill>
          <a:blip r:embed="rId2"/>
          <a:stretch>
            <a:fillRect/>
          </a:stretch>
        </p:blipFill>
        <p:spPr>
          <a:xfrm>
            <a:off x="928098" y="1047962"/>
            <a:ext cx="10335802" cy="5291191"/>
          </a:xfrm>
          <a:prstGeom prst="rect">
            <a:avLst/>
          </a:prstGeom>
        </p:spPr>
      </p:pic>
      <p:sp>
        <p:nvSpPr>
          <p:cNvPr id="7" name="TextBox 6">
            <a:extLst>
              <a:ext uri="{FF2B5EF4-FFF2-40B4-BE49-F238E27FC236}">
                <a16:creationId xmlns:a16="http://schemas.microsoft.com/office/drawing/2014/main" id="{FBDD91AD-D991-8802-E8C8-7E5DEA67CBEF}"/>
              </a:ext>
            </a:extLst>
          </p:cNvPr>
          <p:cNvSpPr txBox="1"/>
          <p:nvPr/>
        </p:nvSpPr>
        <p:spPr>
          <a:xfrm>
            <a:off x="1441806" y="237157"/>
            <a:ext cx="9308387" cy="584775"/>
          </a:xfrm>
          <a:prstGeom prst="rect">
            <a:avLst/>
          </a:prstGeom>
          <a:noFill/>
        </p:spPr>
        <p:txBody>
          <a:bodyPr wrap="square" rtlCol="0">
            <a:spAutoFit/>
          </a:bodyPr>
          <a:lstStyle/>
          <a:p>
            <a:pPr algn="ctr"/>
            <a:r>
              <a:rPr lang="en-IN" sz="3200" b="1" dirty="0">
                <a:solidFill>
                  <a:srgbClr val="FF0000"/>
                </a:solidFill>
              </a:rPr>
              <a:t>Technologies Used to solve “Problem Statement” </a:t>
            </a:r>
          </a:p>
        </p:txBody>
      </p:sp>
    </p:spTree>
    <p:extLst>
      <p:ext uri="{BB962C8B-B14F-4D97-AF65-F5344CB8AC3E}">
        <p14:creationId xmlns:p14="http://schemas.microsoft.com/office/powerpoint/2010/main" val="3644192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5C2F0-2CE3-14ED-A934-206821624D9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28A5C95-74CC-2BE8-DB54-4598287E40A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C831C5D-574B-1B46-78DB-6782642A02AD}"/>
              </a:ext>
            </a:extLst>
          </p:cNvPr>
          <p:cNvPicPr>
            <a:picLocks noChangeAspect="1"/>
          </p:cNvPicPr>
          <p:nvPr/>
        </p:nvPicPr>
        <p:blipFill rotWithShape="1">
          <a:blip r:embed="rId2"/>
          <a:srcRect t="17254"/>
          <a:stretch/>
        </p:blipFill>
        <p:spPr>
          <a:xfrm>
            <a:off x="114607" y="365125"/>
            <a:ext cx="11962786" cy="6179678"/>
          </a:xfrm>
          <a:prstGeom prst="rect">
            <a:avLst/>
          </a:prstGeom>
        </p:spPr>
      </p:pic>
    </p:spTree>
    <p:extLst>
      <p:ext uri="{BB962C8B-B14F-4D97-AF65-F5344CB8AC3E}">
        <p14:creationId xmlns:p14="http://schemas.microsoft.com/office/powerpoint/2010/main" val="2360952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6F472-E265-4EAF-1CBD-9F7AB8D75A2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7F1A9CC-93A6-9C91-60B7-16458FDC2CA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182AFCF-FD00-F3A6-4F76-78923331414A}"/>
              </a:ext>
            </a:extLst>
          </p:cNvPr>
          <p:cNvPicPr>
            <a:picLocks noChangeAspect="1"/>
          </p:cNvPicPr>
          <p:nvPr/>
        </p:nvPicPr>
        <p:blipFill>
          <a:blip r:embed="rId2"/>
          <a:stretch>
            <a:fillRect/>
          </a:stretch>
        </p:blipFill>
        <p:spPr>
          <a:xfrm>
            <a:off x="0" y="40584"/>
            <a:ext cx="12192000" cy="6776832"/>
          </a:xfrm>
          <a:prstGeom prst="rect">
            <a:avLst/>
          </a:prstGeom>
        </p:spPr>
      </p:pic>
      <p:pic>
        <p:nvPicPr>
          <p:cNvPr id="7" name="Picture 6">
            <a:extLst>
              <a:ext uri="{FF2B5EF4-FFF2-40B4-BE49-F238E27FC236}">
                <a16:creationId xmlns:a16="http://schemas.microsoft.com/office/drawing/2014/main" id="{2B28B527-B08C-F3D6-D492-C42930DE7DD5}"/>
              </a:ext>
            </a:extLst>
          </p:cNvPr>
          <p:cNvPicPr>
            <a:picLocks noChangeAspect="1"/>
          </p:cNvPicPr>
          <p:nvPr/>
        </p:nvPicPr>
        <p:blipFill>
          <a:blip r:embed="rId3"/>
          <a:stretch>
            <a:fillRect/>
          </a:stretch>
        </p:blipFill>
        <p:spPr>
          <a:xfrm>
            <a:off x="0" y="9100"/>
            <a:ext cx="12192000" cy="6839799"/>
          </a:xfrm>
          <a:prstGeom prst="rect">
            <a:avLst/>
          </a:prstGeom>
        </p:spPr>
      </p:pic>
      <p:pic>
        <p:nvPicPr>
          <p:cNvPr id="9" name="Picture 8">
            <a:extLst>
              <a:ext uri="{FF2B5EF4-FFF2-40B4-BE49-F238E27FC236}">
                <a16:creationId xmlns:a16="http://schemas.microsoft.com/office/drawing/2014/main" id="{0648B6D0-85FD-B70B-51EF-200631228E31}"/>
              </a:ext>
            </a:extLst>
          </p:cNvPr>
          <p:cNvPicPr>
            <a:picLocks noChangeAspect="1"/>
          </p:cNvPicPr>
          <p:nvPr/>
        </p:nvPicPr>
        <p:blipFill>
          <a:blip r:embed="rId4"/>
          <a:stretch>
            <a:fillRect/>
          </a:stretch>
        </p:blipFill>
        <p:spPr>
          <a:xfrm>
            <a:off x="0" y="17909"/>
            <a:ext cx="12192000" cy="6822182"/>
          </a:xfrm>
          <a:prstGeom prst="rect">
            <a:avLst/>
          </a:prstGeom>
        </p:spPr>
      </p:pic>
    </p:spTree>
    <p:extLst>
      <p:ext uri="{BB962C8B-B14F-4D97-AF65-F5344CB8AC3E}">
        <p14:creationId xmlns:p14="http://schemas.microsoft.com/office/powerpoint/2010/main" val="2783308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429</TotalTime>
  <Words>899</Words>
  <Application>Microsoft Office PowerPoint</Application>
  <PresentationFormat>Widescreen</PresentationFormat>
  <Paragraphs>104</Paragraphs>
  <Slides>26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Arial</vt:lpstr>
      <vt:lpstr>Arial</vt:lpstr>
      <vt:lpstr>Bookman Old Style</vt:lpstr>
      <vt:lpstr>Calibri</vt:lpstr>
      <vt:lpstr>Calibri Light</vt:lpstr>
      <vt:lpstr>Helvetica Neue</vt:lpstr>
      <vt:lpstr>montserratregular</vt:lpstr>
      <vt:lpstr>Open Sans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satya prasad</dc:creator>
  <cp:lastModifiedBy>ASUS</cp:lastModifiedBy>
  <cp:revision>16</cp:revision>
  <dcterms:created xsi:type="dcterms:W3CDTF">2022-08-27T01:02:30Z</dcterms:created>
  <dcterms:modified xsi:type="dcterms:W3CDTF">2022-11-14T07:34:17Z</dcterms:modified>
</cp:coreProperties>
</file>